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57" r:id="rId5"/>
    <p:sldId id="260" r:id="rId6"/>
    <p:sldId id="262" r:id="rId7"/>
    <p:sldId id="266" r:id="rId8"/>
    <p:sldId id="263" r:id="rId9"/>
    <p:sldId id="264" r:id="rId10"/>
    <p:sldId id="270" r:id="rId11"/>
    <p:sldId id="272" r:id="rId12"/>
    <p:sldId id="267" r:id="rId13"/>
    <p:sldId id="271" r:id="rId14"/>
    <p:sldId id="274" r:id="rId15"/>
    <p:sldId id="268" r:id="rId16"/>
    <p:sldId id="277" r:id="rId17"/>
    <p:sldId id="280" r:id="rId18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 snapToGrid="0">
      <p:cViewPr>
        <p:scale>
          <a:sx n="108" d="100"/>
          <a:sy n="108" d="100"/>
        </p:scale>
        <p:origin x="736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C1E6F6-0901-8940-BE40-9B51271CF4D2}" type="datetimeFigureOut">
              <a:t>2024. 8. 22.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A6703-CE33-C444-A996-B8B8C3578046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80637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825611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58756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8376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3388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2177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75715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29453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86450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36463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558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77393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80967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74232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A6703-CE33-C444-A996-B8B8C3578046}" type="slidenum"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64103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342704-FF71-3399-A5D5-4F8A0B70A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71C9A8-387E-B7A7-BC4E-1C70D90944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B190B1-8098-8B11-97EE-EC29267B6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182747-6AE9-E12E-2A7B-935A89AF4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E0EFCF-765F-7166-F790-6F3612C02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395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740CBA-3246-A50F-2405-84214E768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5DD394-160C-3965-3F05-CBCD67A85D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929D05-923B-8D74-D4A9-6F2568870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CB3AA2-DC5F-0C02-927E-DBDC61E17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68F322-501D-58A3-2643-FFC7F81F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8982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8D0F6A8-0F2F-D018-FF9D-1EBCE230DA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C82521-40A2-6F98-2AD4-876409DEB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05A84E-73F4-163B-0764-1FD014BD8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5C1E10-A1A4-F5CD-EDD6-28BDB0DC1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52B2FF-536F-067A-B98F-E3C41B83E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41116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7FABF-0413-D929-2AF1-4FF70CA79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8EDB58-E364-818F-4062-98E501D99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F00E24-BEB3-0A27-7779-D62FB9F68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C22EB0-865E-25B8-77DF-85599383F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C98C2F-81DE-951F-9A8F-74DC3F0F2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18958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D56B2C-3B3A-FBB6-33AB-728D93836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B61094-8A32-48B5-E3C4-6C2D0A530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EC0576-81E6-B1A8-0670-870ECCC08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84E5B7-A166-8473-2922-691320E4E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D31B34-EEA4-37D6-623C-428929F0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76727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01F26C-4664-310B-E979-D5F86C9E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F08AE2-7B81-BD40-E8CF-5AF8CCAAC6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24FA8A-0D95-448B-9E4E-4EFCB7E44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DEEF57-75EA-73C3-9A32-21A15698A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308E2F-5175-4922-DB67-3D46C41F4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CFD808-9E31-A519-AA03-3BE486AA1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65076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94B24B-B536-0C5A-E849-8F74311A6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B9ED62-59D8-646B-FEE1-A96C46A5E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BEE6AA-3FD5-7374-EFB9-D1205D6CB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CCB77BF-7A01-9D51-0B93-35ED31108C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9608E2-17A4-A73F-B044-A1A56697DF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F1BC274-6221-A34B-9BC3-C819C70EB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3D6707-672D-106E-4465-BF8781CA4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CB2C3C0-83F9-25BC-D67C-B88B4AFB4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6847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B1D274-C0A9-F05C-F71F-D59F2D343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C83661B-570A-558A-828F-1CCD7A56E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4C16D94-CF09-2CC9-4ABB-92AC3BD4C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3851A2-BF88-9607-C556-FCBED773D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518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D96F11B-C280-5568-80F7-9C00797FE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4A6F8AF-FC98-CFEA-F2B0-154B915D0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9AFC12-65BE-27A9-3C93-74013BB9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82433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A756E-766E-DCDB-0CC8-E51F989AA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DD4DD4-F903-7D97-D2CF-F164F65E1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FCD1D8-D739-5F84-2AD5-AF0C13663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1ACE90-9D84-A787-FED6-72C0B8AE2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A872F3-6434-BECD-40D0-3ECB1A784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FAD178-4C1B-0547-9675-851A546D0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1115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E4F02F-F5BC-3DE1-8769-E4369684E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7BF5740-787E-D6EB-0A13-E292E0CB07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346F42-32AC-00D9-92FD-39C624D519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2C0D53-3EB7-8A65-7C63-BCB83F71E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B25EA5-C1D2-693B-7E3A-781A3898F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A8E0CC-68A5-E7D6-613C-8F6323C12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9717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B618BD-B2C5-7F55-ADC3-496500DD5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E78338-34DD-85D3-22F2-AEAC16F89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F86F1A-56D5-719F-1B30-D3E3CFF5D1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BF2E51-4AAC-4144-B9E0-F9F3C84877AE}" type="datetimeFigureOut">
              <a:t>2024. 8. 22.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12B31E-5DFB-8A18-C665-79CAD8C89E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877F66-8CFF-2510-E6E9-3303420FF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452D58-61B8-9944-9A33-04B80147C182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503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A0E67A-47BF-D849-5DAA-5E5975F6B7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017" y="1281388"/>
            <a:ext cx="11979964" cy="2387600"/>
          </a:xfrm>
        </p:spPr>
        <p:txBody>
          <a:bodyPr anchor="ctr">
            <a:normAutofit/>
          </a:bodyPr>
          <a:lstStyle/>
          <a:p>
            <a:r>
              <a:rPr kumimoji="1" lang="en-US" altLang="ko-Kore-KR" sz="4400">
                <a:latin typeface="Arial" panose="020B0604020202020204" pitchFamily="34" charset="0"/>
                <a:cs typeface="Arial" panose="020B0604020202020204" pitchFamily="34" charset="0"/>
              </a:rPr>
              <a:t>Spatial Embedding of scRNA-seq</a:t>
            </a:r>
            <a:br>
              <a:rPr kumimoji="1" lang="en-US" altLang="ko-Kore-KR" sz="44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4400">
                <a:latin typeface="Arial" panose="020B0604020202020204" pitchFamily="34" charset="0"/>
                <a:cs typeface="Arial" panose="020B0604020202020204" pitchFamily="34" charset="0"/>
              </a:rPr>
              <a:t>Data using Reference SRT Coordinates</a:t>
            </a:r>
            <a:endParaRPr kumimoji="1" lang="ko-Kore-KR" altLang="en-US" sz="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42AE0F-2D08-A127-367F-291ACA466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53827"/>
            <a:ext cx="9144000" cy="1655762"/>
          </a:xfrm>
        </p:spPr>
        <p:txBody>
          <a:bodyPr>
            <a:normAutofit/>
          </a:bodyPr>
          <a:lstStyle/>
          <a:p>
            <a:pPr algn="r"/>
            <a:endParaRPr kumimoji="1" lang="en-US" altLang="ko-Kore-KR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kumimoji="1" lang="en-US" altLang="ko-Kore-KR" sz="2000" b="1">
                <a:latin typeface="Arial" panose="020B0604020202020204" pitchFamily="34" charset="0"/>
                <a:cs typeface="Arial" panose="020B0604020202020204" pitchFamily="34" charset="0"/>
              </a:rPr>
              <a:t>KRIBB-KOBIC</a:t>
            </a:r>
          </a:p>
          <a:p>
            <a:pPr algn="r"/>
            <a:r>
              <a:rPr kumimoji="1" lang="en-US" altLang="ko-Kore-KR" sz="1800">
                <a:latin typeface="Arial" panose="020B0604020202020204" pitchFamily="34" charset="0"/>
                <a:cs typeface="Arial" panose="020B0604020202020204" pitchFamily="34" charset="0"/>
              </a:rPr>
              <a:t>Jiin Choi</a:t>
            </a:r>
          </a:p>
          <a:p>
            <a:pPr algn="r"/>
            <a:r>
              <a:rPr kumimoji="1" lang="en-US" altLang="ko-Kore-KR" sz="1800">
                <a:latin typeface="Arial" panose="020B0604020202020204" pitchFamily="34" charset="0"/>
                <a:cs typeface="Arial" panose="020B0604020202020204" pitchFamily="34" charset="0"/>
              </a:rPr>
              <a:t>Donggon Cha</a:t>
            </a:r>
          </a:p>
        </p:txBody>
      </p:sp>
    </p:spTree>
    <p:extLst>
      <p:ext uri="{BB962C8B-B14F-4D97-AF65-F5344CB8AC3E}">
        <p14:creationId xmlns:p14="http://schemas.microsoft.com/office/powerpoint/2010/main" val="1896508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D6869B50-120C-22F4-8997-E3C5C3AC5CAB}"/>
              </a:ext>
            </a:extLst>
          </p:cNvPr>
          <p:cNvGrpSpPr/>
          <p:nvPr/>
        </p:nvGrpSpPr>
        <p:grpSpPr>
          <a:xfrm>
            <a:off x="7243696" y="3042935"/>
            <a:ext cx="1382151" cy="1308611"/>
            <a:chOff x="7343712" y="3042935"/>
            <a:chExt cx="1382151" cy="1308611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7E70C92C-7F80-456F-B261-D41C80A5669E}"/>
                </a:ext>
              </a:extLst>
            </p:cNvPr>
            <p:cNvGrpSpPr/>
            <p:nvPr/>
          </p:nvGrpSpPr>
          <p:grpSpPr>
            <a:xfrm>
              <a:off x="7343712" y="3057224"/>
              <a:ext cx="1382151" cy="1187152"/>
              <a:chOff x="7504674" y="3071813"/>
              <a:chExt cx="1382151" cy="1187152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9C3B7B0C-670A-0C22-10D9-C00F1F74F1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-1" t="48389" r="72202"/>
              <a:stretch/>
            </p:blipFill>
            <p:spPr>
              <a:xfrm>
                <a:off x="7504674" y="3071813"/>
                <a:ext cx="1382151" cy="1187152"/>
              </a:xfrm>
              <a:prstGeom prst="rect">
                <a:avLst/>
              </a:prstGeom>
            </p:spPr>
          </p:pic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5BBE3F6C-1D9C-7E0B-7DCC-2E61F8999A72}"/>
                  </a:ext>
                </a:extLst>
              </p:cNvPr>
              <p:cNvSpPr/>
              <p:nvPr/>
            </p:nvSpPr>
            <p:spPr>
              <a:xfrm>
                <a:off x="8401050" y="3182112"/>
                <a:ext cx="485775" cy="2468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C5DB794-A80E-52BB-20F0-4739102C251D}"/>
                </a:ext>
              </a:extLst>
            </p:cNvPr>
            <p:cNvSpPr txBox="1"/>
            <p:nvPr/>
          </p:nvSpPr>
          <p:spPr>
            <a:xfrm>
              <a:off x="7684294" y="3982214"/>
              <a:ext cx="1041569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ore-KR"/>
                <a:t>     X</a:t>
              </a:r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800368C-C953-DE19-FC42-9303E967B642}"/>
                </a:ext>
              </a:extLst>
            </p:cNvPr>
            <p:cNvSpPr txBox="1"/>
            <p:nvPr/>
          </p:nvSpPr>
          <p:spPr>
            <a:xfrm rot="16200000">
              <a:off x="7020688" y="3379054"/>
              <a:ext cx="1041569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ore-KR"/>
                <a:t>     Y</a:t>
              </a:r>
              <a:endParaRPr kumimoji="1" lang="ko-Kore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Application on Visium HD Dataset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3B394E6-7D43-9B00-A4A7-0C22B81BA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4250" y="3261360"/>
            <a:ext cx="2084041" cy="189096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C44319F-3855-D4FE-289E-B4A249EDF0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76" y="2047332"/>
            <a:ext cx="3657600" cy="3429000"/>
          </a:xfrm>
          <a:prstGeom prst="rect">
            <a:avLst/>
          </a:prstGeom>
        </p:spPr>
      </p:pic>
      <p:sp>
        <p:nvSpPr>
          <p:cNvPr id="11" name="오른쪽 화살표[R] 10">
            <a:extLst>
              <a:ext uri="{FF2B5EF4-FFF2-40B4-BE49-F238E27FC236}">
                <a16:creationId xmlns:a16="http://schemas.microsoft.com/office/drawing/2014/main" id="{4FDB56B1-7019-57A6-50F6-37A06CFB2380}"/>
              </a:ext>
            </a:extLst>
          </p:cNvPr>
          <p:cNvSpPr/>
          <p:nvPr/>
        </p:nvSpPr>
        <p:spPr>
          <a:xfrm>
            <a:off x="4730495" y="2817832"/>
            <a:ext cx="2511552" cy="364280"/>
          </a:xfrm>
          <a:prstGeom prst="rightArrow">
            <a:avLst>
              <a:gd name="adj1" fmla="val 50000"/>
              <a:gd name="adj2" fmla="val 9016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29E2D6-6A56-50B1-1C81-B4BBFFB51FB5}"/>
              </a:ext>
            </a:extLst>
          </p:cNvPr>
          <p:cNvSpPr txBox="1"/>
          <p:nvPr/>
        </p:nvSpPr>
        <p:spPr>
          <a:xfrm>
            <a:off x="2950464" y="5476332"/>
            <a:ext cx="1444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>
                <a:latin typeface="Arial" panose="020B0604020202020204" pitchFamily="34" charset="0"/>
                <a:cs typeface="Arial" panose="020B0604020202020204" pitchFamily="34" charset="0"/>
              </a:rPr>
              <a:t>8,115,564 spots</a:t>
            </a:r>
            <a:endParaRPr kumimoji="1" lang="ko-Kore-KR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C3D436-F77A-9299-E269-EB2A7AA55A9F}"/>
              </a:ext>
            </a:extLst>
          </p:cNvPr>
          <p:cNvSpPr txBox="1"/>
          <p:nvPr/>
        </p:nvSpPr>
        <p:spPr>
          <a:xfrm>
            <a:off x="5561313" y="2607512"/>
            <a:ext cx="849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b="1" i="1">
                <a:latin typeface="Arial" panose="020B0604020202020204" pitchFamily="34" charset="0"/>
                <a:cs typeface="Arial" panose="020B0604020202020204" pitchFamily="34" charset="0"/>
              </a:rPr>
              <a:t>bin2cell</a:t>
            </a:r>
            <a:endParaRPr kumimoji="1" lang="ko-Kore-KR" altLang="en-US" sz="14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 descr="지도, 텍스트, 예술이(가) 표시된 사진&#10;&#10;자동 생성된 설명">
            <a:extLst>
              <a:ext uri="{FF2B5EF4-FFF2-40B4-BE49-F238E27FC236}">
                <a16:creationId xmlns:a16="http://schemas.microsoft.com/office/drawing/2014/main" id="{2092B29D-FAF2-87FD-1077-716392CD611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401" t="2971" r="24771" b="7250"/>
          <a:stretch/>
        </p:blipFill>
        <p:spPr>
          <a:xfrm rot="10800000" flipH="1">
            <a:off x="7782505" y="903377"/>
            <a:ext cx="2942362" cy="2911385"/>
          </a:xfrm>
          <a:prstGeom prst="rect">
            <a:avLst/>
          </a:prstGeom>
        </p:spPr>
      </p:pic>
      <p:pic>
        <p:nvPicPr>
          <p:cNvPr id="5" name="그림 4" descr="지도, 텍스트, 예술이(가) 표시된 사진&#10;&#10;자동 생성된 설명">
            <a:extLst>
              <a:ext uri="{FF2B5EF4-FFF2-40B4-BE49-F238E27FC236}">
                <a16:creationId xmlns:a16="http://schemas.microsoft.com/office/drawing/2014/main" id="{A7BAACA4-30F6-77B7-1BFE-3B116A397E1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87397" t="36808" b="40377"/>
          <a:stretch/>
        </p:blipFill>
        <p:spPr>
          <a:xfrm>
            <a:off x="10786058" y="1525788"/>
            <a:ext cx="1239442" cy="167717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94A68F7-E456-4018-D418-DDBF85BB46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6437"/>
          <a:stretch/>
        </p:blipFill>
        <p:spPr>
          <a:xfrm>
            <a:off x="7242047" y="4330104"/>
            <a:ext cx="3657601" cy="230020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B450595-9487-C716-DE7E-1D36E74EB23D}"/>
              </a:ext>
            </a:extLst>
          </p:cNvPr>
          <p:cNvSpPr txBox="1"/>
          <p:nvPr/>
        </p:nvSpPr>
        <p:spPr>
          <a:xfrm>
            <a:off x="10249352" y="6251390"/>
            <a:ext cx="12394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>
                <a:latin typeface="Arial" panose="020B0604020202020204" pitchFamily="34" charset="0"/>
                <a:cs typeface="Arial" panose="020B0604020202020204" pitchFamily="34" charset="0"/>
              </a:rPr>
              <a:t>281,343 cells</a:t>
            </a:r>
            <a:endParaRPr kumimoji="1" lang="ko-Kore-KR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F069BE-C82A-4A8A-F237-14134D8F65D7}"/>
              </a:ext>
            </a:extLst>
          </p:cNvPr>
          <p:cNvSpPr txBox="1"/>
          <p:nvPr/>
        </p:nvSpPr>
        <p:spPr>
          <a:xfrm>
            <a:off x="1927390" y="1659911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>
                <a:latin typeface="Arial" panose="020B0604020202020204" pitchFamily="34" charset="0"/>
                <a:cs typeface="Arial" panose="020B0604020202020204" pitchFamily="34" charset="0"/>
              </a:rPr>
              <a:t>P5_CRC</a:t>
            </a:r>
            <a:endParaRPr kumimoji="1" lang="ko-Kore-KR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768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Application on Visium HD Dataset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1883782-51CF-1139-8550-7CAE035E608D}"/>
              </a:ext>
            </a:extLst>
          </p:cNvPr>
          <p:cNvGrpSpPr/>
          <p:nvPr/>
        </p:nvGrpSpPr>
        <p:grpSpPr>
          <a:xfrm>
            <a:off x="500332" y="1936680"/>
            <a:ext cx="5595668" cy="4447662"/>
            <a:chOff x="924542" y="2244349"/>
            <a:chExt cx="4629486" cy="3679702"/>
          </a:xfrm>
        </p:grpSpPr>
        <p:pic>
          <p:nvPicPr>
            <p:cNvPr id="7" name="그림 6" descr="지도, 텍스트, 예술이(가) 표시된 사진&#10;&#10;자동 생성된 설명">
              <a:extLst>
                <a:ext uri="{FF2B5EF4-FFF2-40B4-BE49-F238E27FC236}">
                  <a16:creationId xmlns:a16="http://schemas.microsoft.com/office/drawing/2014/main" id="{2092B29D-FAF2-87FD-1077-716392CD6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6469" r="24771" b="7249"/>
            <a:stretch/>
          </p:blipFill>
          <p:spPr>
            <a:xfrm rot="10800000" flipH="1">
              <a:off x="924542" y="2244349"/>
              <a:ext cx="3532891" cy="3562389"/>
            </a:xfrm>
            <a:prstGeom prst="rect">
              <a:avLst/>
            </a:prstGeom>
          </p:spPr>
        </p:pic>
        <p:pic>
          <p:nvPicPr>
            <p:cNvPr id="5" name="그림 4" descr="지도, 텍스트, 예술이(가) 표시된 사진&#10;&#10;자동 생성된 설명">
              <a:extLst>
                <a:ext uri="{FF2B5EF4-FFF2-40B4-BE49-F238E27FC236}">
                  <a16:creationId xmlns:a16="http://schemas.microsoft.com/office/drawing/2014/main" id="{A7BAACA4-30F6-77B7-1BFE-3B116A397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7397" t="36808" b="40377"/>
            <a:stretch/>
          </p:blipFill>
          <p:spPr>
            <a:xfrm>
              <a:off x="4314586" y="3196092"/>
              <a:ext cx="1239442" cy="167717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B450595-9487-C716-DE7E-1D36E74EB23D}"/>
                </a:ext>
              </a:extLst>
            </p:cNvPr>
            <p:cNvSpPr txBox="1"/>
            <p:nvPr/>
          </p:nvSpPr>
          <p:spPr>
            <a:xfrm>
              <a:off x="3456953" y="5616274"/>
              <a:ext cx="12394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400">
                  <a:latin typeface="Arial" panose="020B0604020202020204" pitchFamily="34" charset="0"/>
                  <a:cs typeface="Arial" panose="020B0604020202020204" pitchFamily="34" charset="0"/>
                </a:rPr>
                <a:t>281,343 cells</a:t>
              </a:r>
              <a:endParaRPr kumimoji="1" lang="ko-Kore-KR" alt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2F731BF-7A08-6482-F555-EB492FE3D2E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454" r="28709" b="16742"/>
          <a:stretch/>
        </p:blipFill>
        <p:spPr>
          <a:xfrm>
            <a:off x="6964146" y="2536549"/>
            <a:ext cx="4374725" cy="282261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A051495-1B14-BD0A-66FE-3E2C4E3F8C04}"/>
              </a:ext>
            </a:extLst>
          </p:cNvPr>
          <p:cNvSpPr txBox="1"/>
          <p:nvPr/>
        </p:nvSpPr>
        <p:spPr>
          <a:xfrm>
            <a:off x="9939457" y="5398917"/>
            <a:ext cx="12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>
                <a:latin typeface="Arial" panose="020B0604020202020204" pitchFamily="34" charset="0"/>
                <a:cs typeface="Arial" panose="020B0604020202020204" pitchFamily="34" charset="0"/>
              </a:rPr>
              <a:t>~ 21,000 cells</a:t>
            </a:r>
            <a:endParaRPr kumimoji="1" lang="ko-Kore-KR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B0FA7D-9B02-FA43-6321-9709783D2D48}"/>
              </a:ext>
            </a:extLst>
          </p:cNvPr>
          <p:cNvSpPr txBox="1"/>
          <p:nvPr/>
        </p:nvSpPr>
        <p:spPr>
          <a:xfrm>
            <a:off x="1677751" y="1627937"/>
            <a:ext cx="3489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>
                <a:latin typeface="Arial" panose="020B0604020202020204" pitchFamily="34" charset="0"/>
                <a:cs typeface="Arial" panose="020B0604020202020204" pitchFamily="34" charset="0"/>
              </a:rPr>
              <a:t>Visium HD Dataset of P5_CRC</a:t>
            </a:r>
            <a:endParaRPr kumimoji="1" lang="ko-Kore-KR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7FC99C-1C7F-779F-B52A-A12B4CBBF373}"/>
              </a:ext>
            </a:extLst>
          </p:cNvPr>
          <p:cNvSpPr txBox="1"/>
          <p:nvPr/>
        </p:nvSpPr>
        <p:spPr>
          <a:xfrm>
            <a:off x="6351984" y="1627937"/>
            <a:ext cx="5237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>
                <a:latin typeface="Arial" panose="020B0604020202020204" pitchFamily="34" charset="0"/>
                <a:cs typeface="Arial" panose="020B0604020202020204" pitchFamily="34" charset="0"/>
              </a:rPr>
              <a:t>Chromium Single-cell Flex Dataset of P5_CRC</a:t>
            </a:r>
            <a:endParaRPr kumimoji="1" lang="ko-Kore-KR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533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Application on Visium HD Dataset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 descr="지도, 텍스트, 예술이(가) 표시된 사진&#10;&#10;자동 생성된 설명">
            <a:extLst>
              <a:ext uri="{FF2B5EF4-FFF2-40B4-BE49-F238E27FC236}">
                <a16:creationId xmlns:a16="http://schemas.microsoft.com/office/drawing/2014/main" id="{A5F26047-F37A-7E48-05C7-E91C79DF99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469" r="24771" b="7249"/>
          <a:stretch/>
        </p:blipFill>
        <p:spPr>
          <a:xfrm rot="10800000" flipH="1">
            <a:off x="1130808" y="1619733"/>
            <a:ext cx="3532891" cy="3562389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22CF9F0-9166-DECE-E3DF-7D1EACB2C515}"/>
              </a:ext>
            </a:extLst>
          </p:cNvPr>
          <p:cNvGrpSpPr/>
          <p:nvPr/>
        </p:nvGrpSpPr>
        <p:grpSpPr>
          <a:xfrm>
            <a:off x="5556504" y="2204521"/>
            <a:ext cx="5928360" cy="4204598"/>
            <a:chOff x="4608576" y="2262822"/>
            <a:chExt cx="4969027" cy="3524206"/>
          </a:xfrm>
        </p:grpSpPr>
        <p:pic>
          <p:nvPicPr>
            <p:cNvPr id="5" name="그림 4" descr="텍스트, 지도, 스크린샷이(가) 표시된 사진&#10;&#10;자동 생성된 설명">
              <a:extLst>
                <a:ext uri="{FF2B5EF4-FFF2-40B4-BE49-F238E27FC236}">
                  <a16:creationId xmlns:a16="http://schemas.microsoft.com/office/drawing/2014/main" id="{F47F9085-EDF3-C553-41B0-E39E037B4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1256" r="23471" b="11351"/>
            <a:stretch/>
          </p:blipFill>
          <p:spPr>
            <a:xfrm rot="10800000" flipH="1">
              <a:off x="4608576" y="2262822"/>
              <a:ext cx="3718560" cy="3524206"/>
            </a:xfrm>
            <a:prstGeom prst="rect">
              <a:avLst/>
            </a:prstGeom>
          </p:spPr>
        </p:pic>
        <p:pic>
          <p:nvPicPr>
            <p:cNvPr id="7" name="그림 6" descr="텍스트, 지도, 스크린샷이(가) 표시된 사진&#10;&#10;자동 생성된 설명">
              <a:extLst>
                <a:ext uri="{FF2B5EF4-FFF2-40B4-BE49-F238E27FC236}">
                  <a16:creationId xmlns:a16="http://schemas.microsoft.com/office/drawing/2014/main" id="{DB3F4F03-2C38-269F-45D0-AA2CFAFD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76815" b="11351"/>
            <a:stretch/>
          </p:blipFill>
          <p:spPr>
            <a:xfrm>
              <a:off x="8327136" y="2262822"/>
              <a:ext cx="1250467" cy="3336436"/>
            </a:xfrm>
            <a:prstGeom prst="rect">
              <a:avLst/>
            </a:prstGeom>
          </p:spPr>
        </p:pic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A80B447A-ADDF-CF04-1F08-BD3C09E0DB24}"/>
              </a:ext>
            </a:extLst>
          </p:cNvPr>
          <p:cNvSpPr/>
          <p:nvPr/>
        </p:nvSpPr>
        <p:spPr>
          <a:xfrm>
            <a:off x="3325368" y="1894009"/>
            <a:ext cx="524256" cy="53854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AE12B57D-082C-1CF2-8435-C2D04B42C509}"/>
              </a:ext>
            </a:extLst>
          </p:cNvPr>
          <p:cNvCxnSpPr>
            <a:cxnSpLocks/>
          </p:cNvCxnSpPr>
          <p:nvPr/>
        </p:nvCxnSpPr>
        <p:spPr>
          <a:xfrm>
            <a:off x="3325368" y="2432553"/>
            <a:ext cx="2231136" cy="368301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2237480E-2C2F-F5A4-EB2F-09AB872A729C}"/>
              </a:ext>
            </a:extLst>
          </p:cNvPr>
          <p:cNvCxnSpPr>
            <a:cxnSpLocks/>
          </p:cNvCxnSpPr>
          <p:nvPr/>
        </p:nvCxnSpPr>
        <p:spPr>
          <a:xfrm>
            <a:off x="3849624" y="1894009"/>
            <a:ext cx="5977128" cy="310512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14799FE-F787-F391-7D5C-B5666F242BD0}"/>
              </a:ext>
            </a:extLst>
          </p:cNvPr>
          <p:cNvSpPr txBox="1"/>
          <p:nvPr/>
        </p:nvSpPr>
        <p:spPr>
          <a:xfrm>
            <a:off x="8895810" y="6185098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>
                <a:latin typeface="Arial" panose="020B0604020202020204" pitchFamily="34" charset="0"/>
                <a:cs typeface="Arial" panose="020B0604020202020204" pitchFamily="34" charset="0"/>
              </a:rPr>
              <a:t>9,196 cells</a:t>
            </a:r>
            <a:endParaRPr kumimoji="1" lang="ko-Kore-KR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FCCA52-EE61-7918-2F04-2272AC2FB57B}"/>
              </a:ext>
            </a:extLst>
          </p:cNvPr>
          <p:cNvSpPr txBox="1"/>
          <p:nvPr/>
        </p:nvSpPr>
        <p:spPr>
          <a:xfrm>
            <a:off x="3424257" y="4988361"/>
            <a:ext cx="12394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>
                <a:latin typeface="Arial" panose="020B0604020202020204" pitchFamily="34" charset="0"/>
                <a:cs typeface="Arial" panose="020B0604020202020204" pitchFamily="34" charset="0"/>
              </a:rPr>
              <a:t>281,343 cells</a:t>
            </a:r>
            <a:endParaRPr kumimoji="1" lang="ko-Kore-KR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296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Application on Visium HD Dataset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8768F58-F23B-E5B8-CD4A-2C51CBA4DE2B}"/>
              </a:ext>
            </a:extLst>
          </p:cNvPr>
          <p:cNvGrpSpPr/>
          <p:nvPr/>
        </p:nvGrpSpPr>
        <p:grpSpPr>
          <a:xfrm>
            <a:off x="5034862" y="1767330"/>
            <a:ext cx="2183880" cy="1868668"/>
            <a:chOff x="5328152" y="3912383"/>
            <a:chExt cx="2682494" cy="229531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6935579-4AC2-8FA0-2312-B6866ED40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28709"/>
            <a:stretch/>
          </p:blipFill>
          <p:spPr>
            <a:xfrm>
              <a:off x="5806889" y="3912383"/>
              <a:ext cx="1725019" cy="1159532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0746082-74C1-F8D0-CF70-E36DD5CB4D8A}"/>
                </a:ext>
              </a:extLst>
            </p:cNvPr>
            <p:cNvSpPr/>
            <p:nvPr/>
          </p:nvSpPr>
          <p:spPr>
            <a:xfrm>
              <a:off x="5328152" y="5634672"/>
              <a:ext cx="2682494" cy="573024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>
                  <a:latin typeface="Arial" panose="020B0604020202020204" pitchFamily="34" charset="0"/>
                  <a:cs typeface="Arial" panose="020B0604020202020204" pitchFamily="34" charset="0"/>
                </a:rPr>
                <a:t>1,000 Subsampled Cells</a:t>
              </a:r>
              <a:endParaRPr kumimoji="1" lang="ko-Kore-KR" alt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412BB07-3883-A5B7-E083-AA75F139FDAE}"/>
              </a:ext>
            </a:extLst>
          </p:cNvPr>
          <p:cNvGrpSpPr/>
          <p:nvPr/>
        </p:nvGrpSpPr>
        <p:grpSpPr>
          <a:xfrm>
            <a:off x="7510539" y="2562755"/>
            <a:ext cx="4681461" cy="4125192"/>
            <a:chOff x="7596871" y="2254063"/>
            <a:chExt cx="4681461" cy="4125192"/>
          </a:xfrm>
        </p:grpSpPr>
        <p:pic>
          <p:nvPicPr>
            <p:cNvPr id="16" name="그림 15" descr="스크린샷, 지도, 도표이(가) 표시된 사진&#10;&#10;자동 생성된 설명">
              <a:extLst>
                <a:ext uri="{FF2B5EF4-FFF2-40B4-BE49-F238E27FC236}">
                  <a16:creationId xmlns:a16="http://schemas.microsoft.com/office/drawing/2014/main" id="{26234D38-10F1-43D2-DF9F-28C4E57EA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78676" b="10897"/>
            <a:stretch/>
          </p:blipFill>
          <p:spPr>
            <a:xfrm>
              <a:off x="11094046" y="3045277"/>
              <a:ext cx="1184286" cy="3333978"/>
            </a:xfrm>
            <a:prstGeom prst="rect">
              <a:avLst/>
            </a:prstGeom>
          </p:spPr>
        </p:pic>
        <p:pic>
          <p:nvPicPr>
            <p:cNvPr id="17" name="그림 16" descr="스크린샷, 지도, 도표이(가) 표시된 사진&#10;&#10;자동 생성된 설명">
              <a:extLst>
                <a:ext uri="{FF2B5EF4-FFF2-40B4-BE49-F238E27FC236}">
                  <a16:creationId xmlns:a16="http://schemas.microsoft.com/office/drawing/2014/main" id="{1A757502-D37E-7698-03A6-E34CDB27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2965" r="24067" b="10897"/>
            <a:stretch/>
          </p:blipFill>
          <p:spPr>
            <a:xfrm rot="10800000" flipH="1">
              <a:off x="7596871" y="2254063"/>
              <a:ext cx="3497175" cy="3333978"/>
            </a:xfrm>
            <a:prstGeom prst="rect">
              <a:avLst/>
            </a:prstGeom>
          </p:spPr>
        </p:pic>
      </p:grpSp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61CAEA1E-F0DA-392A-3AE8-C295C35029D6}"/>
              </a:ext>
            </a:extLst>
          </p:cNvPr>
          <p:cNvSpPr/>
          <p:nvPr/>
        </p:nvSpPr>
        <p:spPr>
          <a:xfrm>
            <a:off x="4871026" y="4229744"/>
            <a:ext cx="2511552" cy="364280"/>
          </a:xfrm>
          <a:prstGeom prst="rightArrow">
            <a:avLst>
              <a:gd name="adj1" fmla="val 50000"/>
              <a:gd name="adj2" fmla="val 9016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아래쪽 화살표[D] 20">
            <a:extLst>
              <a:ext uri="{FF2B5EF4-FFF2-40B4-BE49-F238E27FC236}">
                <a16:creationId xmlns:a16="http://schemas.microsoft.com/office/drawing/2014/main" id="{6ADA2A4E-9DE5-3A74-0F28-B3AC07F7AA4E}"/>
              </a:ext>
            </a:extLst>
          </p:cNvPr>
          <p:cNvSpPr/>
          <p:nvPr/>
        </p:nvSpPr>
        <p:spPr>
          <a:xfrm>
            <a:off x="6041458" y="2779776"/>
            <a:ext cx="201668" cy="224619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아래쪽 화살표[D] 21">
            <a:extLst>
              <a:ext uri="{FF2B5EF4-FFF2-40B4-BE49-F238E27FC236}">
                <a16:creationId xmlns:a16="http://schemas.microsoft.com/office/drawing/2014/main" id="{EA490ADB-E1DD-B4A5-1CA0-B545828A80F0}"/>
              </a:ext>
            </a:extLst>
          </p:cNvPr>
          <p:cNvSpPr/>
          <p:nvPr/>
        </p:nvSpPr>
        <p:spPr>
          <a:xfrm>
            <a:off x="6025968" y="3884306"/>
            <a:ext cx="201668" cy="224619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7E8514-8188-8220-7DBB-ACDF8B26BB66}"/>
              </a:ext>
            </a:extLst>
          </p:cNvPr>
          <p:cNvSpPr txBox="1"/>
          <p:nvPr/>
        </p:nvSpPr>
        <p:spPr>
          <a:xfrm>
            <a:off x="7514684" y="2280806"/>
            <a:ext cx="3454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Single-cell Dataset Embedding Result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052849-4E3B-2FB8-C5EA-E4A3F85028CD}"/>
              </a:ext>
            </a:extLst>
          </p:cNvPr>
          <p:cNvSpPr txBox="1"/>
          <p:nvPr/>
        </p:nvSpPr>
        <p:spPr>
          <a:xfrm>
            <a:off x="1484512" y="2303614"/>
            <a:ext cx="30908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Visium HD Dataset from P5_CRC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7CF25AF-E09A-03FA-D90E-456C65C4DCF9}"/>
              </a:ext>
            </a:extLst>
          </p:cNvPr>
          <p:cNvGrpSpPr/>
          <p:nvPr/>
        </p:nvGrpSpPr>
        <p:grpSpPr>
          <a:xfrm>
            <a:off x="232470" y="2611391"/>
            <a:ext cx="4574559" cy="3354602"/>
            <a:chOff x="13660" y="2033832"/>
            <a:chExt cx="5128843" cy="3761070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96026537-63D3-43E6-1306-7832BE416F8B}"/>
                </a:ext>
              </a:extLst>
            </p:cNvPr>
            <p:cNvGrpSpPr/>
            <p:nvPr/>
          </p:nvGrpSpPr>
          <p:grpSpPr>
            <a:xfrm>
              <a:off x="13660" y="2033832"/>
              <a:ext cx="5128843" cy="3647637"/>
              <a:chOff x="4283115" y="2262822"/>
              <a:chExt cx="4955283" cy="3524206"/>
            </a:xfrm>
          </p:grpSpPr>
          <p:pic>
            <p:nvPicPr>
              <p:cNvPr id="28" name="그림 27" descr="텍스트, 지도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56B30922-5362-E22D-534B-34BF657734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11256" r="23471" b="11351"/>
              <a:stretch/>
            </p:blipFill>
            <p:spPr>
              <a:xfrm rot="10800000" flipH="1">
                <a:off x="5519838" y="2262822"/>
                <a:ext cx="3718560" cy="3524206"/>
              </a:xfrm>
              <a:prstGeom prst="rect">
                <a:avLst/>
              </a:prstGeom>
            </p:spPr>
          </p:pic>
          <p:pic>
            <p:nvPicPr>
              <p:cNvPr id="29" name="그림 28" descr="텍스트, 지도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15E5D59A-7A1F-CBF3-2CEA-C8E8D3834F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76815" b="11351"/>
              <a:stretch/>
            </p:blipFill>
            <p:spPr>
              <a:xfrm>
                <a:off x="4283115" y="2302446"/>
                <a:ext cx="1250467" cy="3336435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939D12C-3772-9B1E-7F2C-E67D12FF80DA}"/>
                </a:ext>
              </a:extLst>
            </p:cNvPr>
            <p:cNvSpPr txBox="1"/>
            <p:nvPr/>
          </p:nvSpPr>
          <p:spPr>
            <a:xfrm>
              <a:off x="3984449" y="5487125"/>
              <a:ext cx="10406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400">
                  <a:latin typeface="Arial" panose="020B0604020202020204" pitchFamily="34" charset="0"/>
                  <a:cs typeface="Arial" panose="020B0604020202020204" pitchFamily="34" charset="0"/>
                </a:rPr>
                <a:t>9,196 cells</a:t>
              </a:r>
              <a:endParaRPr kumimoji="1" lang="ko-Kore-KR" alt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4195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Application on Visium HD Dataset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0476249-F22D-E56F-38DA-7B20F70335F5}"/>
              </a:ext>
            </a:extLst>
          </p:cNvPr>
          <p:cNvGrpSpPr/>
          <p:nvPr/>
        </p:nvGrpSpPr>
        <p:grpSpPr>
          <a:xfrm>
            <a:off x="232470" y="2234875"/>
            <a:ext cx="4574559" cy="3354602"/>
            <a:chOff x="13660" y="2033832"/>
            <a:chExt cx="5128843" cy="376107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22CF9F0-9166-DECE-E3DF-7D1EACB2C515}"/>
                </a:ext>
              </a:extLst>
            </p:cNvPr>
            <p:cNvGrpSpPr/>
            <p:nvPr/>
          </p:nvGrpSpPr>
          <p:grpSpPr>
            <a:xfrm>
              <a:off x="13660" y="2033832"/>
              <a:ext cx="5128843" cy="3647637"/>
              <a:chOff x="4283115" y="2262822"/>
              <a:chExt cx="4955283" cy="3524206"/>
            </a:xfrm>
          </p:grpSpPr>
          <p:pic>
            <p:nvPicPr>
              <p:cNvPr id="5" name="그림 4" descr="텍스트, 지도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F47F9085-EDF3-C553-41B0-E39E037B4C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11256" r="23471" b="11351"/>
              <a:stretch/>
            </p:blipFill>
            <p:spPr>
              <a:xfrm rot="10800000" flipH="1">
                <a:off x="5519838" y="2262822"/>
                <a:ext cx="3718560" cy="3524206"/>
              </a:xfrm>
              <a:prstGeom prst="rect">
                <a:avLst/>
              </a:prstGeom>
            </p:spPr>
          </p:pic>
          <p:pic>
            <p:nvPicPr>
              <p:cNvPr id="7" name="그림 6" descr="텍스트, 지도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DB3F4F03-2C38-269F-45D0-AA2CFAFD80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6815" b="11351"/>
              <a:stretch/>
            </p:blipFill>
            <p:spPr>
              <a:xfrm>
                <a:off x="4283115" y="2302446"/>
                <a:ext cx="1250467" cy="3336435"/>
              </a:xfrm>
              <a:prstGeom prst="rect">
                <a:avLst/>
              </a:prstGeom>
            </p:spPr>
          </p:pic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14799FE-F787-F391-7D5C-B5666F242BD0}"/>
                </a:ext>
              </a:extLst>
            </p:cNvPr>
            <p:cNvSpPr txBox="1"/>
            <p:nvPr/>
          </p:nvSpPr>
          <p:spPr>
            <a:xfrm>
              <a:off x="3984449" y="5487125"/>
              <a:ext cx="10406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400">
                  <a:latin typeface="Arial" panose="020B0604020202020204" pitchFamily="34" charset="0"/>
                  <a:cs typeface="Arial" panose="020B0604020202020204" pitchFamily="34" charset="0"/>
                </a:rPr>
                <a:t>9,196 cells</a:t>
              </a:r>
              <a:endParaRPr kumimoji="1" lang="ko-Kore-KR" alt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8768F58-F23B-E5B8-CD4A-2C51CBA4DE2B}"/>
              </a:ext>
            </a:extLst>
          </p:cNvPr>
          <p:cNvGrpSpPr/>
          <p:nvPr/>
        </p:nvGrpSpPr>
        <p:grpSpPr>
          <a:xfrm>
            <a:off x="5034862" y="1390814"/>
            <a:ext cx="2183880" cy="1868668"/>
            <a:chOff x="5328152" y="3912383"/>
            <a:chExt cx="2682494" cy="229531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6935579-4AC2-8FA0-2312-B6866ED40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28709"/>
            <a:stretch/>
          </p:blipFill>
          <p:spPr>
            <a:xfrm>
              <a:off x="5806889" y="3912383"/>
              <a:ext cx="1725019" cy="1159532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0746082-74C1-F8D0-CF70-E36DD5CB4D8A}"/>
                </a:ext>
              </a:extLst>
            </p:cNvPr>
            <p:cNvSpPr/>
            <p:nvPr/>
          </p:nvSpPr>
          <p:spPr>
            <a:xfrm>
              <a:off x="5328152" y="5634672"/>
              <a:ext cx="2682494" cy="573024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>
                  <a:latin typeface="Arial" panose="020B0604020202020204" pitchFamily="34" charset="0"/>
                  <a:cs typeface="Arial" panose="020B0604020202020204" pitchFamily="34" charset="0"/>
                </a:rPr>
                <a:t>1,000 Subsampled Cells</a:t>
              </a:r>
              <a:endParaRPr kumimoji="1" lang="ko-Kore-KR" alt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61CAEA1E-F0DA-392A-3AE8-C295C35029D6}"/>
              </a:ext>
            </a:extLst>
          </p:cNvPr>
          <p:cNvSpPr/>
          <p:nvPr/>
        </p:nvSpPr>
        <p:spPr>
          <a:xfrm>
            <a:off x="4871026" y="3853228"/>
            <a:ext cx="2511552" cy="364280"/>
          </a:xfrm>
          <a:prstGeom prst="rightArrow">
            <a:avLst>
              <a:gd name="adj1" fmla="val 50000"/>
              <a:gd name="adj2" fmla="val 9016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아래쪽 화살표[D] 20">
            <a:extLst>
              <a:ext uri="{FF2B5EF4-FFF2-40B4-BE49-F238E27FC236}">
                <a16:creationId xmlns:a16="http://schemas.microsoft.com/office/drawing/2014/main" id="{6ADA2A4E-9DE5-3A74-0F28-B3AC07F7AA4E}"/>
              </a:ext>
            </a:extLst>
          </p:cNvPr>
          <p:cNvSpPr/>
          <p:nvPr/>
        </p:nvSpPr>
        <p:spPr>
          <a:xfrm>
            <a:off x="6041458" y="2403260"/>
            <a:ext cx="201668" cy="224619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아래쪽 화살표[D] 21">
            <a:extLst>
              <a:ext uri="{FF2B5EF4-FFF2-40B4-BE49-F238E27FC236}">
                <a16:creationId xmlns:a16="http://schemas.microsoft.com/office/drawing/2014/main" id="{EA490ADB-E1DD-B4A5-1CA0-B545828A80F0}"/>
              </a:ext>
            </a:extLst>
          </p:cNvPr>
          <p:cNvSpPr/>
          <p:nvPr/>
        </p:nvSpPr>
        <p:spPr>
          <a:xfrm>
            <a:off x="6025968" y="3507790"/>
            <a:ext cx="201668" cy="224619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052849-4E3B-2FB8-C5EA-E4A3F85028CD}"/>
              </a:ext>
            </a:extLst>
          </p:cNvPr>
          <p:cNvSpPr txBox="1"/>
          <p:nvPr/>
        </p:nvSpPr>
        <p:spPr>
          <a:xfrm>
            <a:off x="703931" y="1927098"/>
            <a:ext cx="30908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Visium HD Dataset from P5_CRC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205ADA1-645D-7D4F-4B86-2C8D4AC5A175}"/>
              </a:ext>
            </a:extLst>
          </p:cNvPr>
          <p:cNvGrpSpPr/>
          <p:nvPr/>
        </p:nvGrpSpPr>
        <p:grpSpPr>
          <a:xfrm>
            <a:off x="7421401" y="2175491"/>
            <a:ext cx="4722954" cy="4401075"/>
            <a:chOff x="3628612" y="1123950"/>
            <a:chExt cx="5597178" cy="5215718"/>
          </a:xfrm>
        </p:grpSpPr>
        <p:pic>
          <p:nvPicPr>
            <p:cNvPr id="9" name="그림 8" descr="스크린샷, 도표, 지도이(가) 표시된 사진&#10;&#10;자동 생성된 설명">
              <a:extLst>
                <a:ext uri="{FF2B5EF4-FFF2-40B4-BE49-F238E27FC236}">
                  <a16:creationId xmlns:a16="http://schemas.microsoft.com/office/drawing/2014/main" id="{605C0094-2B95-E108-C6AE-2D8247811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12348" r="25013" b="12776"/>
            <a:stretch/>
          </p:blipFill>
          <p:spPr>
            <a:xfrm rot="10800000" flipH="1">
              <a:off x="3628612" y="1123950"/>
              <a:ext cx="4104823" cy="4021074"/>
            </a:xfrm>
            <a:prstGeom prst="rect">
              <a:avLst/>
            </a:prstGeom>
          </p:spPr>
        </p:pic>
        <p:pic>
          <p:nvPicPr>
            <p:cNvPr id="11" name="그림 10" descr="스크린샷, 도표, 지도이(가) 표시된 사진&#10;&#10;자동 생성된 설명">
              <a:extLst>
                <a:ext uri="{FF2B5EF4-FFF2-40B4-BE49-F238E27FC236}">
                  <a16:creationId xmlns:a16="http://schemas.microsoft.com/office/drawing/2014/main" id="{F9421099-901C-0777-094E-E7A2B7A92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75271"/>
            <a:stretch/>
          </p:blipFill>
          <p:spPr>
            <a:xfrm>
              <a:off x="7605225" y="1729568"/>
              <a:ext cx="1620565" cy="4610100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42FA4B6-150D-29CE-3295-64E4D142C979}"/>
              </a:ext>
            </a:extLst>
          </p:cNvPr>
          <p:cNvSpPr txBox="1"/>
          <p:nvPr/>
        </p:nvSpPr>
        <p:spPr>
          <a:xfrm>
            <a:off x="7561178" y="1904290"/>
            <a:ext cx="3454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Single-cell Dataset Embedding Result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460D70F-7190-A38B-1623-12B16A013AF7}"/>
                  </a:ext>
                </a:extLst>
              </p:cNvPr>
              <p:cNvSpPr txBox="1"/>
              <p:nvPr/>
            </p:nvSpPr>
            <p:spPr>
              <a:xfrm>
                <a:off x="1306821" y="5656900"/>
                <a:ext cx="976818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b="1" i="1"/>
                  <a:t>Identity Assignment using Closest Cells</a:t>
                </a:r>
              </a:p>
              <a:p>
                <a:r>
                  <a:rPr kumimoji="1" lang="en-US" altLang="ko-Kore-KR"/>
                  <a:t>- Check identities of 3-NN of Visium data</a:t>
                </a:r>
              </a:p>
              <a:p>
                <a:r>
                  <a:rPr kumimoji="1" lang="en-US" altLang="ko-Kore-KR"/>
                  <a:t>- If </a:t>
                </a:r>
                <a14:m>
                  <m:oMath xmlns:m="http://schemas.openxmlformats.org/officeDocument/2006/math">
                    <m:r>
                      <a:rPr kumimoji="1" lang="en-US" altLang="ko-Kore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kumimoji="1" lang="en-US" altLang="ko-Kore-KR"/>
                  <a:t> 2 cells of 3-NN have “Cell Type A” </a:t>
                </a:r>
                <a:r>
                  <a:rPr kumimoji="1" lang="en-US" altLang="ko-Kore-KR">
                    <a:sym typeface="Wingdings" pitchFamily="2" charset="2"/>
                  </a:rPr>
                  <a:t> Assign single-cell from Chromium data as “Cell Type A”</a:t>
                </a:r>
                <a:endParaRPr kumimoji="1" lang="ko-Kore-KR" altLang="en-US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460D70F-7190-A38B-1623-12B16A013A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6821" y="5656900"/>
                <a:ext cx="9768187" cy="923330"/>
              </a:xfrm>
              <a:prstGeom prst="rect">
                <a:avLst/>
              </a:prstGeom>
              <a:blipFill>
                <a:blip r:embed="rId6"/>
                <a:stretch>
                  <a:fillRect l="-519" t="-2740" b="-10959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96773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Application on Visium HD Dataset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 descr="텍스트, 스크린샷, 다채로움, 도표이(가) 표시된 사진&#10;&#10;자동 생성된 설명">
            <a:extLst>
              <a:ext uri="{FF2B5EF4-FFF2-40B4-BE49-F238E27FC236}">
                <a16:creationId xmlns:a16="http://schemas.microsoft.com/office/drawing/2014/main" id="{4EB63489-CD08-38DE-59E7-DDB10030FE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858" b="5513"/>
          <a:stretch/>
        </p:blipFill>
        <p:spPr>
          <a:xfrm>
            <a:off x="7060198" y="3819432"/>
            <a:ext cx="3079685" cy="2385188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8E62D191-27EB-08A6-E336-41CE6FD7C36F}"/>
              </a:ext>
            </a:extLst>
          </p:cNvPr>
          <p:cNvGrpSpPr/>
          <p:nvPr/>
        </p:nvGrpSpPr>
        <p:grpSpPr>
          <a:xfrm>
            <a:off x="7044183" y="606014"/>
            <a:ext cx="4135882" cy="2390188"/>
            <a:chOff x="7044183" y="987242"/>
            <a:chExt cx="4135882" cy="2390188"/>
          </a:xfrm>
        </p:grpSpPr>
        <p:pic>
          <p:nvPicPr>
            <p:cNvPr id="6" name="그림 5" descr="텍스트, 스크린샷, 다채로움, 도표이(가) 표시된 사진&#10;&#10;자동 생성된 설명">
              <a:extLst>
                <a:ext uri="{FF2B5EF4-FFF2-40B4-BE49-F238E27FC236}">
                  <a16:creationId xmlns:a16="http://schemas.microsoft.com/office/drawing/2014/main" id="{DEF7D93D-A1CE-7362-56D0-CB9442449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15684" b="5315"/>
            <a:stretch/>
          </p:blipFill>
          <p:spPr>
            <a:xfrm>
              <a:off x="7044183" y="987242"/>
              <a:ext cx="3079684" cy="2390188"/>
            </a:xfrm>
            <a:prstGeom prst="rect">
              <a:avLst/>
            </a:prstGeom>
          </p:spPr>
        </p:pic>
        <p:pic>
          <p:nvPicPr>
            <p:cNvPr id="7" name="그림 6" descr="텍스트, 스크린샷, 다채로움, 도표이(가) 표시된 사진&#10;&#10;자동 생성된 설명">
              <a:extLst>
                <a:ext uri="{FF2B5EF4-FFF2-40B4-BE49-F238E27FC236}">
                  <a16:creationId xmlns:a16="http://schemas.microsoft.com/office/drawing/2014/main" id="{B8B80030-1172-B97E-39AB-6D26C37AD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84459" t="36469" r="2947" b="40880"/>
            <a:stretch/>
          </p:blipFill>
          <p:spPr>
            <a:xfrm>
              <a:off x="10258044" y="1643028"/>
              <a:ext cx="922021" cy="1146014"/>
            </a:xfrm>
            <a:prstGeom prst="rect">
              <a:avLst/>
            </a:prstGeom>
          </p:spPr>
        </p:pic>
      </p:grpSp>
      <p:pic>
        <p:nvPicPr>
          <p:cNvPr id="8" name="그림 7" descr="텍스트, 스크린샷, 다채로움, 도표이(가) 표시된 사진&#10;&#10;자동 생성된 설명">
            <a:extLst>
              <a:ext uri="{FF2B5EF4-FFF2-40B4-BE49-F238E27FC236}">
                <a16:creationId xmlns:a16="http://schemas.microsoft.com/office/drawing/2014/main" id="{01B76AE4-D127-04FE-1894-2D27EFAC79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6808" t="34496" r="147" b="39558"/>
          <a:stretch/>
        </p:blipFill>
        <p:spPr>
          <a:xfrm>
            <a:off x="10181468" y="4398863"/>
            <a:ext cx="922021" cy="1309932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0B272D40-81B9-2443-F177-12785B1A3539}"/>
              </a:ext>
            </a:extLst>
          </p:cNvPr>
          <p:cNvGrpSpPr/>
          <p:nvPr/>
        </p:nvGrpSpPr>
        <p:grpSpPr>
          <a:xfrm>
            <a:off x="1501410" y="4321806"/>
            <a:ext cx="3274575" cy="2095922"/>
            <a:chOff x="3628612" y="1123950"/>
            <a:chExt cx="6282346" cy="4021074"/>
          </a:xfrm>
        </p:grpSpPr>
        <p:pic>
          <p:nvPicPr>
            <p:cNvPr id="11" name="그림 10" descr="스크린샷, 도표, 지도이(가) 표시된 사진&#10;&#10;자동 생성된 설명">
              <a:extLst>
                <a:ext uri="{FF2B5EF4-FFF2-40B4-BE49-F238E27FC236}">
                  <a16:creationId xmlns:a16="http://schemas.microsoft.com/office/drawing/2014/main" id="{28F54B82-5C4A-80AD-46CC-8A3BD37CA1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12348" r="25013" b="12776"/>
            <a:stretch/>
          </p:blipFill>
          <p:spPr>
            <a:xfrm rot="10800000" flipH="1">
              <a:off x="3628612" y="1123950"/>
              <a:ext cx="4104823" cy="4021074"/>
            </a:xfrm>
            <a:prstGeom prst="rect">
              <a:avLst/>
            </a:prstGeom>
          </p:spPr>
        </p:pic>
        <p:pic>
          <p:nvPicPr>
            <p:cNvPr id="12" name="그림 11" descr="스크린샷, 도표, 지도이(가) 표시된 사진&#10;&#10;자동 생성된 설명">
              <a:extLst>
                <a:ext uri="{FF2B5EF4-FFF2-40B4-BE49-F238E27FC236}">
                  <a16:creationId xmlns:a16="http://schemas.microsoft.com/office/drawing/2014/main" id="{93A4F44B-B35D-1B9B-237F-275F72C0A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75271" t="22727" r="1495" b="31609"/>
            <a:stretch/>
          </p:blipFill>
          <p:spPr>
            <a:xfrm>
              <a:off x="7733435" y="1655195"/>
              <a:ext cx="2177523" cy="3010686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098D342-A521-0CA3-246D-13856C61FA48}"/>
              </a:ext>
            </a:extLst>
          </p:cNvPr>
          <p:cNvSpPr txBox="1"/>
          <p:nvPr/>
        </p:nvSpPr>
        <p:spPr>
          <a:xfrm>
            <a:off x="1011935" y="4043661"/>
            <a:ext cx="4672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Single-cell Dataset Embedding Result_Mapped_Ident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E971B7D-7AE6-7EFB-3ECB-8F20DD1E27A4}"/>
              </a:ext>
            </a:extLst>
          </p:cNvPr>
          <p:cNvGrpSpPr/>
          <p:nvPr/>
        </p:nvGrpSpPr>
        <p:grpSpPr>
          <a:xfrm>
            <a:off x="1501410" y="1938285"/>
            <a:ext cx="3177523" cy="2006450"/>
            <a:chOff x="7596871" y="2254063"/>
            <a:chExt cx="5279868" cy="3333978"/>
          </a:xfrm>
        </p:grpSpPr>
        <p:pic>
          <p:nvPicPr>
            <p:cNvPr id="16" name="그림 15" descr="스크린샷, 지도, 도표이(가) 표시된 사진&#10;&#10;자동 생성된 설명">
              <a:extLst>
                <a:ext uri="{FF2B5EF4-FFF2-40B4-BE49-F238E27FC236}">
                  <a16:creationId xmlns:a16="http://schemas.microsoft.com/office/drawing/2014/main" id="{377E3784-93AD-AD6A-B6CB-127CEFB1D3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78676" t="29221" b="35352"/>
            <a:stretch/>
          </p:blipFill>
          <p:spPr>
            <a:xfrm>
              <a:off x="11152055" y="2961981"/>
              <a:ext cx="1724684" cy="1930427"/>
            </a:xfrm>
            <a:prstGeom prst="rect">
              <a:avLst/>
            </a:prstGeom>
          </p:spPr>
        </p:pic>
        <p:pic>
          <p:nvPicPr>
            <p:cNvPr id="17" name="그림 16" descr="스크린샷, 지도, 도표이(가) 표시된 사진&#10;&#10;자동 생성된 설명">
              <a:extLst>
                <a:ext uri="{FF2B5EF4-FFF2-40B4-BE49-F238E27FC236}">
                  <a16:creationId xmlns:a16="http://schemas.microsoft.com/office/drawing/2014/main" id="{8B70B6C2-2F14-1644-062B-548539D0A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12965" r="24067" b="10897"/>
            <a:stretch/>
          </p:blipFill>
          <p:spPr>
            <a:xfrm rot="10800000" flipH="1">
              <a:off x="7596871" y="2254063"/>
              <a:ext cx="3497175" cy="3333978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CEBC487-0994-56E3-1E91-569E5395A732}"/>
              </a:ext>
            </a:extLst>
          </p:cNvPr>
          <p:cNvSpPr txBox="1"/>
          <p:nvPr/>
        </p:nvSpPr>
        <p:spPr>
          <a:xfrm>
            <a:off x="1011934" y="1616134"/>
            <a:ext cx="4672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Single-cell Dataset Embedding Result_Original_Ident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9377FC-677A-48CC-0AC3-EB87529F1C37}"/>
              </a:ext>
            </a:extLst>
          </p:cNvPr>
          <p:cNvSpPr txBox="1"/>
          <p:nvPr/>
        </p:nvSpPr>
        <p:spPr>
          <a:xfrm rot="18900000">
            <a:off x="6941181" y="3115229"/>
            <a:ext cx="75533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Endothelial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A69D31-B7CB-F17C-6527-141BF77E29CF}"/>
              </a:ext>
            </a:extLst>
          </p:cNvPr>
          <p:cNvSpPr txBox="1"/>
          <p:nvPr/>
        </p:nvSpPr>
        <p:spPr>
          <a:xfrm rot="18900000">
            <a:off x="7481659" y="3086353"/>
            <a:ext cx="6527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Epithelial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1FD5B7D-4CB3-61FA-46D1-4A3408765F47}"/>
              </a:ext>
            </a:extLst>
          </p:cNvPr>
          <p:cNvSpPr txBox="1"/>
          <p:nvPr/>
        </p:nvSpPr>
        <p:spPr>
          <a:xfrm rot="18900000">
            <a:off x="7801089" y="3115266"/>
            <a:ext cx="8066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Lymphocyte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188AFD-BEA6-D72C-5283-A9711B03C0B8}"/>
              </a:ext>
            </a:extLst>
          </p:cNvPr>
          <p:cNvSpPr txBox="1"/>
          <p:nvPr/>
        </p:nvSpPr>
        <p:spPr>
          <a:xfrm rot="18900000">
            <a:off x="8455420" y="3056882"/>
            <a:ext cx="5822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Myeloid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DD14C2-DD11-4A00-E748-DFE7F398D16D}"/>
              </a:ext>
            </a:extLst>
          </p:cNvPr>
          <p:cNvSpPr txBox="1"/>
          <p:nvPr/>
        </p:nvSpPr>
        <p:spPr>
          <a:xfrm rot="18900000">
            <a:off x="8802334" y="6307963"/>
            <a:ext cx="5822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Myeloid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8A9624-3DFD-FF2B-DA82-B3DCA311CDD0}"/>
              </a:ext>
            </a:extLst>
          </p:cNvPr>
          <p:cNvSpPr txBox="1"/>
          <p:nvPr/>
        </p:nvSpPr>
        <p:spPr>
          <a:xfrm rot="18900000">
            <a:off x="9289720" y="3108948"/>
            <a:ext cx="7104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Undefined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DF3004-3073-BFDA-E0F7-DA1214B608B6}"/>
              </a:ext>
            </a:extLst>
          </p:cNvPr>
          <p:cNvSpPr txBox="1"/>
          <p:nvPr/>
        </p:nvSpPr>
        <p:spPr>
          <a:xfrm rot="18900000">
            <a:off x="6915533" y="6368109"/>
            <a:ext cx="8066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Lymphocyte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AE77E9-799A-4E4A-A7B0-65C758F527BE}"/>
              </a:ext>
            </a:extLst>
          </p:cNvPr>
          <p:cNvSpPr txBox="1"/>
          <p:nvPr/>
        </p:nvSpPr>
        <p:spPr>
          <a:xfrm rot="18900000">
            <a:off x="7640038" y="6329608"/>
            <a:ext cx="6527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Epithelial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926FCF-78C2-22DD-AF39-1E5D0A971FD7}"/>
              </a:ext>
            </a:extLst>
          </p:cNvPr>
          <p:cNvSpPr txBox="1"/>
          <p:nvPr/>
        </p:nvSpPr>
        <p:spPr>
          <a:xfrm rot="18900000">
            <a:off x="8248663" y="6305398"/>
            <a:ext cx="5822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Stromal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287EDE-6AF3-74B6-D2A8-DED8DCDB6C15}"/>
              </a:ext>
            </a:extLst>
          </p:cNvPr>
          <p:cNvSpPr txBox="1"/>
          <p:nvPr/>
        </p:nvSpPr>
        <p:spPr>
          <a:xfrm rot="18900000">
            <a:off x="8922128" y="3061774"/>
            <a:ext cx="5822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Stromal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266A57E-177D-4D93-A945-F744D0E73346}"/>
              </a:ext>
            </a:extLst>
          </p:cNvPr>
          <p:cNvSpPr txBox="1"/>
          <p:nvPr/>
        </p:nvSpPr>
        <p:spPr>
          <a:xfrm rot="18900000">
            <a:off x="9206097" y="6368108"/>
            <a:ext cx="75533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Endothelial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05969C4-3790-6197-D11D-8E8644BB23F2}"/>
              </a:ext>
            </a:extLst>
          </p:cNvPr>
          <p:cNvSpPr txBox="1"/>
          <p:nvPr/>
        </p:nvSpPr>
        <p:spPr>
          <a:xfrm>
            <a:off x="6896907" y="281275"/>
            <a:ext cx="4179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ST Cell Type </a:t>
            </a:r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 Single-cell Type Matching Prop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928175D-7462-0A00-73CB-C5347181A360}"/>
              </a:ext>
            </a:extLst>
          </p:cNvPr>
          <p:cNvSpPr txBox="1"/>
          <p:nvPr/>
        </p:nvSpPr>
        <p:spPr>
          <a:xfrm>
            <a:off x="6896906" y="3506529"/>
            <a:ext cx="4179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Single-cell Type </a:t>
            </a:r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 ST Cell Type Matching Prop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464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B4A04-2358-8510-E44B-61D5F3A83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Problems</a:t>
            </a:r>
            <a:endParaRPr kumimoji="1" lang="ko-Kore-KR" alt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3274F6-5959-D01E-709F-DB286968C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Too naïve?</a:t>
            </a:r>
          </a:p>
          <a:p>
            <a:pPr marL="0" indent="0">
              <a:buNone/>
            </a:pP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   - k-sensitive</a:t>
            </a:r>
          </a:p>
          <a:p>
            <a:pPr marL="0" indent="0">
              <a:buNone/>
            </a:pP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   - HVG-sensitive</a:t>
            </a:r>
          </a:p>
          <a:p>
            <a:pPr marL="0" indent="0">
              <a:buNone/>
            </a:pP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   - Single-cell/ST Identity mapping method…</a:t>
            </a:r>
          </a:p>
          <a:p>
            <a:pPr marL="0" indent="0">
              <a:buNone/>
            </a:pPr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Computation time</a:t>
            </a:r>
          </a:p>
          <a:p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Just embedding(?) on same 2D space </a:t>
            </a: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 No correction/adjustment of gene expression</a:t>
            </a:r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Evaluation metrics:</a:t>
            </a:r>
          </a:p>
          <a:p>
            <a:pPr marL="0" indent="0">
              <a:buNone/>
            </a:pP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    Original identity of single cell as ”ground truth”</a:t>
            </a:r>
          </a:p>
          <a:p>
            <a:pPr marL="0" indent="0">
              <a:buNone/>
            </a:pP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 Original-</a:t>
            </a: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Mapped identity confusion matrix, …</a:t>
            </a:r>
          </a:p>
          <a:p>
            <a:endParaRPr kumimoji="1" lang="ko-Kore-KR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656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B4A04-2358-8510-E44B-61D5F3A83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Suggestions</a:t>
            </a:r>
            <a:endParaRPr kumimoji="1" lang="ko-Kore-KR" alt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3274F6-5959-D01E-709F-DB286968C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Without bin2cell:</a:t>
            </a:r>
          </a:p>
          <a:p>
            <a:pPr marL="0" indent="0">
              <a:buNone/>
            </a:pP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  - Pseudo-bulk approch for the spots</a:t>
            </a:r>
          </a:p>
          <a:p>
            <a:pPr marL="0" indent="0">
              <a:buNone/>
            </a:pPr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  - 16-micron spots + Gaussian Filter</a:t>
            </a:r>
          </a:p>
          <a:p>
            <a:pPr marL="0" indent="0">
              <a:buNone/>
            </a:pPr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ore-KR" sz="2000">
                <a:latin typeface="Arial" panose="020B0604020202020204" pitchFamily="34" charset="0"/>
                <a:cs typeface="Arial" panose="020B0604020202020204" pitchFamily="34" charset="0"/>
              </a:rPr>
              <a:t>GPU - Parallelization?</a:t>
            </a:r>
          </a:p>
          <a:p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ko-Kore-K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ko-Kore-KR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ko-Kore-KR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3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SRT and Single-cell Dataset Analysis Plan</a:t>
            </a:r>
            <a:endParaRPr kumimoji="1" lang="ko-Kore-KR" alt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61C82CF-587D-9B9B-1E8B-2105350073DB}"/>
              </a:ext>
            </a:extLst>
          </p:cNvPr>
          <p:cNvGrpSpPr/>
          <p:nvPr/>
        </p:nvGrpSpPr>
        <p:grpSpPr>
          <a:xfrm>
            <a:off x="1461580" y="1521896"/>
            <a:ext cx="9102146" cy="5000547"/>
            <a:chOff x="853878" y="1017447"/>
            <a:chExt cx="6942734" cy="3814207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D6F1599-0742-7F48-B525-13F9D9844646}"/>
                </a:ext>
              </a:extLst>
            </p:cNvPr>
            <p:cNvSpPr/>
            <p:nvPr/>
          </p:nvSpPr>
          <p:spPr>
            <a:xfrm>
              <a:off x="6176612" y="1843655"/>
              <a:ext cx="1485566" cy="967208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Genes with high </a:t>
              </a:r>
            </a:p>
            <a:p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between-cell variance</a:t>
              </a:r>
            </a:p>
          </p:txBody>
        </p:sp>
        <p:sp>
          <p:nvSpPr>
            <p:cNvPr id="5" name="화살표: 갈매기형 수장 12">
              <a:extLst>
                <a:ext uri="{FF2B5EF4-FFF2-40B4-BE49-F238E27FC236}">
                  <a16:creationId xmlns:a16="http://schemas.microsoft.com/office/drawing/2014/main" id="{BACF2295-6163-FFBB-113E-47C0BA10B652}"/>
                </a:ext>
              </a:extLst>
            </p:cNvPr>
            <p:cNvSpPr/>
            <p:nvPr/>
          </p:nvSpPr>
          <p:spPr>
            <a:xfrm>
              <a:off x="6176612" y="1017447"/>
              <a:ext cx="1620000" cy="826208"/>
            </a:xfrm>
            <a:prstGeom prst="chevron">
              <a:avLst>
                <a:gd name="adj" fmla="val 15823"/>
              </a:avLst>
            </a:prstGeom>
            <a:gradFill flip="none" rotWithShape="1">
              <a:gsLst>
                <a:gs pos="0">
                  <a:srgbClr val="0070C0"/>
                </a:gs>
                <a:gs pos="50000">
                  <a:srgbClr val="3C9CFF"/>
                </a:gs>
                <a:gs pos="100000">
                  <a:srgbClr val="5DD5FF"/>
                </a:gs>
              </a:gsLst>
              <a:lin ang="13500000" scaled="1"/>
              <a:tileRect/>
            </a:gra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>
                  <a:ln w="317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Feature</a:t>
              </a:r>
            </a:p>
            <a:p>
              <a:pPr algn="ctr"/>
              <a:r>
                <a:rPr lang="en-US" altLang="ko-KR" sz="1200" b="1">
                  <a:ln w="317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Selection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139630C-E519-AF38-8B98-4912AF33F2DC}"/>
                </a:ext>
              </a:extLst>
            </p:cNvPr>
            <p:cNvSpPr/>
            <p:nvPr/>
          </p:nvSpPr>
          <p:spPr>
            <a:xfrm>
              <a:off x="2627403" y="3864443"/>
              <a:ext cx="1485566" cy="967208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Spatial reconstruction / </a:t>
              </a:r>
            </a:p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embedding of single-cell data</a:t>
              </a:r>
            </a:p>
            <a:p>
              <a:endPara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or embedding directly on </a:t>
              </a:r>
            </a:p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Visium HD data</a:t>
              </a:r>
            </a:p>
            <a:p>
              <a:endPara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To increase scalability</a:t>
              </a:r>
            </a:p>
          </p:txBody>
        </p:sp>
        <p:sp>
          <p:nvSpPr>
            <p:cNvPr id="7" name="화살표: 갈매기형 수장 14">
              <a:extLst>
                <a:ext uri="{FF2B5EF4-FFF2-40B4-BE49-F238E27FC236}">
                  <a16:creationId xmlns:a16="http://schemas.microsoft.com/office/drawing/2014/main" id="{419155AF-D62A-73FB-8602-B898564B11E8}"/>
                </a:ext>
              </a:extLst>
            </p:cNvPr>
            <p:cNvSpPr/>
            <p:nvPr/>
          </p:nvSpPr>
          <p:spPr>
            <a:xfrm>
              <a:off x="2627403" y="3038236"/>
              <a:ext cx="1620000" cy="826208"/>
            </a:xfrm>
            <a:prstGeom prst="chevron">
              <a:avLst>
                <a:gd name="adj" fmla="val 15823"/>
              </a:avLst>
            </a:prstGeom>
            <a:gradFill flip="none" rotWithShape="1">
              <a:gsLst>
                <a:gs pos="0">
                  <a:srgbClr val="0070C0"/>
                </a:gs>
                <a:gs pos="50000">
                  <a:srgbClr val="3C9CFF"/>
                </a:gs>
                <a:gs pos="100000">
                  <a:srgbClr val="5DD5FF"/>
                </a:gs>
              </a:gsLst>
              <a:lin ang="13500000" scaled="1"/>
              <a:tileRect/>
            </a:gra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>
                  <a:ln w="317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Integration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59EF88A-3ADD-DCCA-80B2-FD9BB0B40A11}"/>
                </a:ext>
              </a:extLst>
            </p:cNvPr>
            <p:cNvSpPr/>
            <p:nvPr/>
          </p:nvSpPr>
          <p:spPr>
            <a:xfrm>
              <a:off x="856100" y="3864442"/>
              <a:ext cx="1485566" cy="967208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7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PCA using expression of variable </a:t>
              </a:r>
            </a:p>
            <a:p>
              <a:r>
                <a:rPr lang="en-US" altLang="ko-KR" sz="7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features</a:t>
              </a:r>
            </a:p>
            <a:p>
              <a:r>
                <a:rPr lang="en-US" altLang="ko-KR" sz="7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- 2</a:t>
              </a:r>
              <a:r>
                <a:rPr lang="en-US" altLang="ko-KR" sz="7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r>
                <a:rPr lang="en-US" altLang="ko-KR" sz="7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reduction for visualization</a:t>
              </a:r>
            </a:p>
            <a:p>
              <a:r>
                <a:rPr lang="en-US" altLang="ko-KR" sz="5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(UMAP, t-SNE…)</a:t>
              </a:r>
              <a:endParaRPr lang="en-US" altLang="ko-KR" sz="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altLang="ko-KR" sz="7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Graph-based unbiased clustering</a:t>
              </a:r>
            </a:p>
            <a:p>
              <a:r>
                <a:rPr lang="en-US" altLang="ko-KR" sz="7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Biological / computational annotation </a:t>
              </a:r>
            </a:p>
            <a:p>
              <a:r>
                <a:rPr lang="en-US" altLang="ko-KR" sz="7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of cell types</a:t>
              </a:r>
              <a:endParaRPr lang="en-US" altLang="ko-KR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endParaRPr>
            </a:p>
            <a:p>
              <a:r>
                <a:rPr lang="en-US" altLang="ko-KR" sz="7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itchFamily="2" charset="2"/>
                </a:rPr>
                <a:t>   CNV for malignant cells </a:t>
              </a:r>
              <a:endParaRPr lang="ko-KR" altLang="en-US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096789D-CB03-41F8-982C-4B90450CA3C1}"/>
                </a:ext>
              </a:extLst>
            </p:cNvPr>
            <p:cNvGrpSpPr/>
            <p:nvPr/>
          </p:nvGrpSpPr>
          <p:grpSpPr>
            <a:xfrm>
              <a:off x="853878" y="3038236"/>
              <a:ext cx="1612800" cy="826208"/>
              <a:chOff x="4115072" y="4119880"/>
              <a:chExt cx="1725100" cy="1010920"/>
            </a:xfrm>
            <a:gradFill flip="none" rotWithShape="1">
              <a:gsLst>
                <a:gs pos="0">
                  <a:srgbClr val="0070C0"/>
                </a:gs>
                <a:gs pos="50000">
                  <a:srgbClr val="3C9CFF"/>
                </a:gs>
                <a:gs pos="100000">
                  <a:srgbClr val="5DD5FF"/>
                </a:gs>
              </a:gsLst>
              <a:lin ang="13500000" scaled="1"/>
              <a:tileRect/>
            </a:gradFill>
          </p:grpSpPr>
          <p:sp>
            <p:nvSpPr>
              <p:cNvPr id="22" name="평행 사변형 16">
                <a:extLst>
                  <a:ext uri="{FF2B5EF4-FFF2-40B4-BE49-F238E27FC236}">
                    <a16:creationId xmlns:a16="http://schemas.microsoft.com/office/drawing/2014/main" id="{9376A649-8036-5D7D-3E27-0D4F792BB3A6}"/>
                  </a:ext>
                </a:extLst>
              </p:cNvPr>
              <p:cNvSpPr/>
              <p:nvPr/>
            </p:nvSpPr>
            <p:spPr>
              <a:xfrm>
                <a:off x="4115072" y="4665003"/>
                <a:ext cx="1725100" cy="465797"/>
              </a:xfrm>
              <a:prstGeom prst="parallelogram">
                <a:avLst>
                  <a:gd name="adj" fmla="val 32653"/>
                </a:avLst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kumimoji="0" lang="en-US" altLang="ko-KR" sz="1050" b="1" i="0" u="none" strike="noStrike" kern="1200" cap="none" spc="0" normalizeH="0" baseline="0" noProof="0">
                    <a:ln w="3175">
                      <a:solidFill>
                        <a:srgbClr val="005696"/>
                      </a:solidFill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Clustering Cells / Type Assignment</a:t>
                </a:r>
              </a:p>
            </p:txBody>
          </p:sp>
          <p:sp>
            <p:nvSpPr>
              <p:cNvPr id="23" name="평행 사변형 17">
                <a:extLst>
                  <a:ext uri="{FF2B5EF4-FFF2-40B4-BE49-F238E27FC236}">
                    <a16:creationId xmlns:a16="http://schemas.microsoft.com/office/drawing/2014/main" id="{87F0BEBC-A1BD-0217-DCA1-140DA4CE9118}"/>
                  </a:ext>
                </a:extLst>
              </p:cNvPr>
              <p:cNvSpPr/>
              <p:nvPr/>
            </p:nvSpPr>
            <p:spPr>
              <a:xfrm rot="10800000" flipV="1">
                <a:off x="4115072" y="4119880"/>
                <a:ext cx="1725100" cy="465797"/>
              </a:xfrm>
              <a:prstGeom prst="parallelogram">
                <a:avLst>
                  <a:gd name="adj" fmla="val 32653"/>
                </a:avLst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b="1" i="0" u="none" strike="noStrike" kern="1200" cap="none" spc="0" normalizeH="0" baseline="0" noProof="0">
                    <a:ln w="3175">
                      <a:solidFill>
                        <a:srgbClr val="005696"/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Dimensionality</a:t>
                </a: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b="1" i="0" u="none" strike="noStrike" kern="1200" cap="none" spc="0" normalizeH="0" baseline="0" noProof="0">
                    <a:ln w="3175">
                      <a:solidFill>
                        <a:srgbClr val="005696"/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Reduction</a:t>
                </a:r>
              </a:p>
            </p:txBody>
          </p:sp>
        </p:grp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E91C823-5C20-BBBC-DAC5-0170DB89C7D0}"/>
                </a:ext>
              </a:extLst>
            </p:cNvPr>
            <p:cNvSpPr/>
            <p:nvPr/>
          </p:nvSpPr>
          <p:spPr>
            <a:xfrm>
              <a:off x="6176612" y="3864446"/>
              <a:ext cx="1485566" cy="967208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Domain calculation</a:t>
              </a:r>
            </a:p>
            <a:p>
              <a:endParaRPr lang="en-US" altLang="ko-KR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Calculate domain-specific </a:t>
              </a:r>
            </a:p>
            <a:p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cell type proportion and </a:t>
              </a:r>
            </a:p>
            <a:p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CCI</a:t>
              </a:r>
              <a:endParaRPr lang="ko-KR" altLang="en-US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화살표: 갈매기형 수장 20">
              <a:extLst>
                <a:ext uri="{FF2B5EF4-FFF2-40B4-BE49-F238E27FC236}">
                  <a16:creationId xmlns:a16="http://schemas.microsoft.com/office/drawing/2014/main" id="{971D7E27-E11D-3383-546C-5E8E727DF732}"/>
                </a:ext>
              </a:extLst>
            </p:cNvPr>
            <p:cNvSpPr/>
            <p:nvPr/>
          </p:nvSpPr>
          <p:spPr>
            <a:xfrm>
              <a:off x="6176612" y="3038238"/>
              <a:ext cx="1620000" cy="826208"/>
            </a:xfrm>
            <a:prstGeom prst="chevron">
              <a:avLst>
                <a:gd name="adj" fmla="val 15823"/>
              </a:avLst>
            </a:prstGeom>
            <a:gradFill flip="none" rotWithShape="1">
              <a:gsLst>
                <a:gs pos="0">
                  <a:srgbClr val="0070C0"/>
                </a:gs>
                <a:gs pos="50000">
                  <a:srgbClr val="3C9CFF"/>
                </a:gs>
                <a:gs pos="100000">
                  <a:srgbClr val="5DD5FF"/>
                </a:gs>
              </a:gsLst>
              <a:lin ang="13500000" scaled="1"/>
              <a:tileRect/>
            </a:gra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>
                  <a:ln w="317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Domain-specific Analysis</a:t>
              </a:r>
            </a:p>
          </p:txBody>
        </p:sp>
        <p:sp>
          <p:nvSpPr>
            <p:cNvPr id="14" name="화살표: 갈매기형 수장 11">
              <a:extLst>
                <a:ext uri="{FF2B5EF4-FFF2-40B4-BE49-F238E27FC236}">
                  <a16:creationId xmlns:a16="http://schemas.microsoft.com/office/drawing/2014/main" id="{7A452114-C534-9ACD-85E8-F29947A6EFC4}"/>
                </a:ext>
              </a:extLst>
            </p:cNvPr>
            <p:cNvSpPr/>
            <p:nvPr/>
          </p:nvSpPr>
          <p:spPr>
            <a:xfrm>
              <a:off x="4402981" y="1017447"/>
              <a:ext cx="1620000" cy="826208"/>
            </a:xfrm>
            <a:prstGeom prst="chevron">
              <a:avLst>
                <a:gd name="adj" fmla="val 15823"/>
              </a:avLst>
            </a:prstGeom>
            <a:gradFill flip="none" rotWithShape="1">
              <a:gsLst>
                <a:gs pos="0">
                  <a:srgbClr val="0070C0"/>
                </a:gs>
                <a:gs pos="50000">
                  <a:srgbClr val="3C9CFF"/>
                </a:gs>
                <a:gs pos="100000">
                  <a:srgbClr val="5DD5FF"/>
                </a:gs>
              </a:gsLst>
              <a:lin ang="13500000" scaled="1"/>
              <a:tileRect/>
            </a:gra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>
                  <a:ln w="317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Count Normalization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6E4CD6B-0911-832C-E58F-8E44DA12A3BB}"/>
                </a:ext>
              </a:extLst>
            </p:cNvPr>
            <p:cNvSpPr/>
            <p:nvPr/>
          </p:nvSpPr>
          <p:spPr>
            <a:xfrm>
              <a:off x="4403526" y="1843655"/>
              <a:ext cx="1485566" cy="967208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Calculate cell-specific </a:t>
              </a:r>
            </a:p>
            <a:p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size-factor</a:t>
              </a:r>
              <a:r>
                <a:rPr lang="ko-KR" altLang="en-US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and</a:t>
              </a:r>
              <a:r>
                <a:rPr lang="ko-KR" altLang="en-US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division</a:t>
              </a:r>
            </a:p>
          </p:txBody>
        </p:sp>
        <p:sp>
          <p:nvSpPr>
            <p:cNvPr id="16" name="화살표: 갈매기형 수장 9">
              <a:extLst>
                <a:ext uri="{FF2B5EF4-FFF2-40B4-BE49-F238E27FC236}">
                  <a16:creationId xmlns:a16="http://schemas.microsoft.com/office/drawing/2014/main" id="{2D472BB2-4BD3-1CB7-2336-C688A8E92440}"/>
                </a:ext>
              </a:extLst>
            </p:cNvPr>
            <p:cNvSpPr/>
            <p:nvPr/>
          </p:nvSpPr>
          <p:spPr>
            <a:xfrm>
              <a:off x="855719" y="1018418"/>
              <a:ext cx="1620000" cy="826208"/>
            </a:xfrm>
            <a:prstGeom prst="chevron">
              <a:avLst>
                <a:gd name="adj" fmla="val 15823"/>
              </a:avLst>
            </a:prstGeom>
            <a:gradFill flip="none" rotWithShape="1">
              <a:gsLst>
                <a:gs pos="0">
                  <a:srgbClr val="0070C0"/>
                </a:gs>
                <a:gs pos="50000">
                  <a:srgbClr val="3C9CFF"/>
                </a:gs>
                <a:gs pos="100000">
                  <a:srgbClr val="5DD5FF"/>
                </a:gs>
              </a:gsLst>
              <a:lin ang="13500000" scaled="1"/>
              <a:tileRect/>
            </a:gra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>
                  <a:ln w="317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Cell/Spot QC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DA2A4AA-F581-E923-E3FB-972D7056EBB6}"/>
                </a:ext>
              </a:extLst>
            </p:cNvPr>
            <p:cNvSpPr/>
            <p:nvPr/>
          </p:nvSpPr>
          <p:spPr>
            <a:xfrm>
              <a:off x="856153" y="1844626"/>
              <a:ext cx="1485566" cy="967208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Empty droplet / multiplet</a:t>
              </a:r>
            </a:p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inference and removal</a:t>
              </a:r>
            </a:p>
            <a:p>
              <a:endPara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Remove low-quality cells</a:t>
              </a:r>
            </a:p>
            <a:p>
              <a:r>
                <a:rPr lang="ko-KR" alt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</a:t>
              </a:r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(Generally manual)</a:t>
              </a:r>
            </a:p>
            <a:p>
              <a:endPara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Decontamination of</a:t>
              </a:r>
            </a:p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ambient mRNA</a:t>
              </a:r>
              <a:endPara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D838B089-94BD-7E04-B7A8-D2A3EFAE7E35}"/>
                </a:ext>
              </a:extLst>
            </p:cNvPr>
            <p:cNvSpPr/>
            <p:nvPr/>
          </p:nvSpPr>
          <p:spPr>
            <a:xfrm>
              <a:off x="4402007" y="3864446"/>
              <a:ext cx="1485566" cy="967208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Previous procedures should be repeated for the integrated data</a:t>
              </a:r>
              <a:endPara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화살표: 갈매기형 수장 51">
              <a:extLst>
                <a:ext uri="{FF2B5EF4-FFF2-40B4-BE49-F238E27FC236}">
                  <a16:creationId xmlns:a16="http://schemas.microsoft.com/office/drawing/2014/main" id="{D88F8976-50A9-2A80-1360-6DE256B8447B}"/>
                </a:ext>
              </a:extLst>
            </p:cNvPr>
            <p:cNvSpPr/>
            <p:nvPr/>
          </p:nvSpPr>
          <p:spPr>
            <a:xfrm>
              <a:off x="4402007" y="3038236"/>
              <a:ext cx="1620000" cy="826208"/>
            </a:xfrm>
            <a:prstGeom prst="chevron">
              <a:avLst>
                <a:gd name="adj" fmla="val 15823"/>
              </a:avLst>
            </a:prstGeom>
            <a:gradFill flip="none" rotWithShape="1">
              <a:gsLst>
                <a:gs pos="0">
                  <a:srgbClr val="0070C0"/>
                </a:gs>
                <a:gs pos="50000">
                  <a:srgbClr val="3C9CFF"/>
                </a:gs>
                <a:gs pos="100000">
                  <a:srgbClr val="5DD5FF"/>
                </a:gs>
              </a:gsLst>
              <a:lin ang="13500000" scaled="1"/>
              <a:tileRect/>
            </a:gra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b="1">
                  <a:ln w="63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Count Normalization / Feature Selection / Dimensionality Reduction /</a:t>
              </a:r>
            </a:p>
            <a:p>
              <a:pPr algn="ctr"/>
              <a:r>
                <a:rPr lang="en-US" altLang="ko-KR" sz="900" b="1">
                  <a:ln w="63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Clustering Cells /</a:t>
              </a:r>
            </a:p>
            <a:p>
              <a:pPr algn="ctr"/>
              <a:r>
                <a:rPr lang="en-US" altLang="ko-KR" sz="900" b="1">
                  <a:ln w="63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Type Assignment</a:t>
              </a:r>
            </a:p>
          </p:txBody>
        </p:sp>
        <p:sp>
          <p:nvSpPr>
            <p:cNvPr id="20" name="화살표: 갈매기형 수장 11">
              <a:extLst>
                <a:ext uri="{FF2B5EF4-FFF2-40B4-BE49-F238E27FC236}">
                  <a16:creationId xmlns:a16="http://schemas.microsoft.com/office/drawing/2014/main" id="{43895E0E-B1A5-35FF-FC82-243E2305709A}"/>
                </a:ext>
              </a:extLst>
            </p:cNvPr>
            <p:cNvSpPr/>
            <p:nvPr/>
          </p:nvSpPr>
          <p:spPr>
            <a:xfrm>
              <a:off x="2629350" y="1019898"/>
              <a:ext cx="1620000" cy="826208"/>
            </a:xfrm>
            <a:prstGeom prst="chevron">
              <a:avLst>
                <a:gd name="adj" fmla="val 15823"/>
              </a:avLst>
            </a:prstGeom>
            <a:gradFill flip="none" rotWithShape="1">
              <a:gsLst>
                <a:gs pos="0">
                  <a:srgbClr val="0070C0"/>
                </a:gs>
                <a:gs pos="50000">
                  <a:srgbClr val="3C9CFF"/>
                </a:gs>
                <a:gs pos="100000">
                  <a:srgbClr val="5DD5FF"/>
                </a:gs>
              </a:gsLst>
              <a:lin ang="13500000" scaled="1"/>
              <a:tileRect/>
            </a:gra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>
                  <a:ln w="3175">
                    <a:solidFill>
                      <a:srgbClr val="005696"/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Cell Segmentation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E8D7798-0B5E-D952-0BAB-127A8DE58BF1}"/>
                </a:ext>
              </a:extLst>
            </p:cNvPr>
            <p:cNvSpPr/>
            <p:nvPr/>
          </p:nvSpPr>
          <p:spPr>
            <a:xfrm>
              <a:off x="2629895" y="1846106"/>
              <a:ext cx="1485566" cy="967208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Bin2cell: </a:t>
              </a:r>
              <a:r>
                <a:rPr lang="en-US" altLang="ko-Kore-KR" sz="900" b="0" i="0">
                  <a:solidFill>
                    <a:srgbClr val="1F2328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2um bin to cell </a:t>
              </a:r>
            </a:p>
            <a:p>
              <a:r>
                <a:rPr lang="en-US" altLang="ko-Kore-KR" sz="900" b="0" i="0">
                  <a:solidFill>
                    <a:srgbClr val="1F2328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            groupings based on </a:t>
              </a:r>
            </a:p>
            <a:p>
              <a:r>
                <a:rPr lang="en-US" altLang="ko-Kore-KR" sz="900">
                  <a:solidFill>
                    <a:srgbClr val="1F232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        </a:t>
              </a:r>
              <a:r>
                <a:rPr lang="en-US" altLang="ko-Kore-KR" sz="900" b="0" i="0">
                  <a:solidFill>
                    <a:srgbClr val="1F2328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segmentation</a:t>
              </a:r>
              <a:endParaRPr lang="en-US" altLang="ko-KR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2431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SRT and Single-cell Dataset Analysis Plan</a:t>
            </a:r>
            <a:endParaRPr kumimoji="1" lang="ko-Kore-KR" alt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D6F1599-0742-7F48-B525-13F9D9844646}"/>
              </a:ext>
            </a:extLst>
          </p:cNvPr>
          <p:cNvSpPr/>
          <p:nvPr/>
        </p:nvSpPr>
        <p:spPr>
          <a:xfrm>
            <a:off x="8439854" y="2605081"/>
            <a:ext cx="1947624" cy="126804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Genes with high </a:t>
            </a:r>
          </a:p>
          <a:p>
            <a:r>
              <a:rPr lang="en-US" altLang="ko-KR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between-cell variance</a:t>
            </a:r>
          </a:p>
        </p:txBody>
      </p:sp>
      <p:sp>
        <p:nvSpPr>
          <p:cNvPr id="5" name="화살표: 갈매기형 수장 12">
            <a:extLst>
              <a:ext uri="{FF2B5EF4-FFF2-40B4-BE49-F238E27FC236}">
                <a16:creationId xmlns:a16="http://schemas.microsoft.com/office/drawing/2014/main" id="{BACF2295-6163-FFBB-113E-47C0BA10B652}"/>
              </a:ext>
            </a:extLst>
          </p:cNvPr>
          <p:cNvSpPr/>
          <p:nvPr/>
        </p:nvSpPr>
        <p:spPr>
          <a:xfrm>
            <a:off x="8439854" y="1521896"/>
            <a:ext cx="2123872" cy="1083185"/>
          </a:xfrm>
          <a:prstGeom prst="chevron">
            <a:avLst>
              <a:gd name="adj" fmla="val 15823"/>
            </a:avLst>
          </a:prstGeom>
          <a:gradFill flip="none" rotWithShape="1">
            <a:gsLst>
              <a:gs pos="0">
                <a:srgbClr val="0070C0"/>
              </a:gs>
              <a:gs pos="50000">
                <a:srgbClr val="3C9CFF"/>
              </a:gs>
              <a:gs pos="100000">
                <a:srgbClr val="5DD5FF"/>
              </a:gs>
            </a:gsLst>
            <a:lin ang="13500000" scaled="1"/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>
                <a:ln w="3175">
                  <a:solidFill>
                    <a:srgbClr val="005696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</a:t>
            </a:r>
          </a:p>
          <a:p>
            <a:pPr algn="ctr"/>
            <a:r>
              <a:rPr lang="en-US" altLang="ko-KR" sz="1200" b="1">
                <a:ln w="3175">
                  <a:solidFill>
                    <a:srgbClr val="005696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139630C-E519-AF38-8B98-4912AF33F2DC}"/>
              </a:ext>
            </a:extLst>
          </p:cNvPr>
          <p:cNvSpPr/>
          <p:nvPr/>
        </p:nvSpPr>
        <p:spPr>
          <a:xfrm>
            <a:off x="3786728" y="5254399"/>
            <a:ext cx="1947624" cy="126804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Spatial reconstruction / </a:t>
            </a:r>
          </a:p>
          <a:p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embedding of single-cell data</a:t>
            </a:r>
          </a:p>
          <a:p>
            <a:endParaRPr lang="en-US" altLang="ko-KR" sz="8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or embedding directly on </a:t>
            </a:r>
          </a:p>
          <a:p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Visium HD data</a:t>
            </a:r>
          </a:p>
          <a:p>
            <a:endParaRPr lang="en-US" altLang="ko-KR" sz="8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To increase scalability</a:t>
            </a:r>
          </a:p>
        </p:txBody>
      </p:sp>
      <p:sp>
        <p:nvSpPr>
          <p:cNvPr id="7" name="화살표: 갈매기형 수장 14">
            <a:extLst>
              <a:ext uri="{FF2B5EF4-FFF2-40B4-BE49-F238E27FC236}">
                <a16:creationId xmlns:a16="http://schemas.microsoft.com/office/drawing/2014/main" id="{419155AF-D62A-73FB-8602-B898564B11E8}"/>
              </a:ext>
            </a:extLst>
          </p:cNvPr>
          <p:cNvSpPr/>
          <p:nvPr/>
        </p:nvSpPr>
        <p:spPr>
          <a:xfrm>
            <a:off x="3786728" y="4171215"/>
            <a:ext cx="2123872" cy="1083185"/>
          </a:xfrm>
          <a:prstGeom prst="chevron">
            <a:avLst>
              <a:gd name="adj" fmla="val 15823"/>
            </a:avLst>
          </a:prstGeom>
          <a:gradFill flip="none" rotWithShape="1">
            <a:gsLst>
              <a:gs pos="0">
                <a:schemeClr val="bg1">
                  <a:lumMod val="50000"/>
                </a:schemeClr>
              </a:gs>
              <a:gs pos="71000">
                <a:srgbClr val="3C9CFF"/>
              </a:gs>
              <a:gs pos="100000">
                <a:srgbClr val="5DD5FF"/>
              </a:gs>
            </a:gsLst>
            <a:lin ang="13500000" scaled="1"/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>
                <a:ln w="3175">
                  <a:solidFill>
                    <a:srgbClr val="005696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Integration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59EF88A-3ADD-DCCA-80B2-FD9BB0B40A11}"/>
              </a:ext>
            </a:extLst>
          </p:cNvPr>
          <p:cNvSpPr/>
          <p:nvPr/>
        </p:nvSpPr>
        <p:spPr>
          <a:xfrm>
            <a:off x="1464493" y="5254397"/>
            <a:ext cx="1947624" cy="126804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PCA using expression of variable </a:t>
            </a:r>
          </a:p>
          <a:p>
            <a:r>
              <a:rPr lang="en-US" altLang="ko-KR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features</a:t>
            </a:r>
          </a:p>
          <a:p>
            <a:r>
              <a:rPr lang="en-US" altLang="ko-KR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- 2</a:t>
            </a:r>
            <a:r>
              <a:rPr lang="en-US" altLang="ko-KR" sz="7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altLang="ko-KR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reduction for visualization</a:t>
            </a:r>
          </a:p>
          <a:p>
            <a:r>
              <a:rPr lang="en-US" altLang="ko-KR" sz="5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(UMAP, t-SNE…)</a:t>
            </a:r>
            <a:endParaRPr lang="en-US" altLang="ko-KR" sz="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Graph-based unbiased clustering</a:t>
            </a:r>
          </a:p>
          <a:p>
            <a:r>
              <a:rPr lang="en-US" altLang="ko-KR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Biological / computational annotation </a:t>
            </a:r>
          </a:p>
          <a:p>
            <a:r>
              <a:rPr lang="en-US" altLang="ko-KR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of cell types</a:t>
            </a:r>
            <a:endParaRPr lang="en-US" altLang="ko-KR" sz="7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en-US" altLang="ko-KR"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  CNV for malignant cells </a:t>
            </a:r>
            <a:endParaRPr lang="ko-KR" altLang="en-US" sz="7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96789D-CB03-41F8-982C-4B90450CA3C1}"/>
              </a:ext>
            </a:extLst>
          </p:cNvPr>
          <p:cNvGrpSpPr/>
          <p:nvPr/>
        </p:nvGrpSpPr>
        <p:grpSpPr>
          <a:xfrm>
            <a:off x="1461580" y="4171215"/>
            <a:ext cx="2114432" cy="1083185"/>
            <a:chOff x="4115072" y="4119880"/>
            <a:chExt cx="1725100" cy="1010920"/>
          </a:xfrm>
          <a:gradFill flip="none" rotWithShape="1">
            <a:gsLst>
              <a:gs pos="0">
                <a:srgbClr val="0070C0"/>
              </a:gs>
              <a:gs pos="50000">
                <a:srgbClr val="3C9CFF"/>
              </a:gs>
              <a:gs pos="100000">
                <a:srgbClr val="5DD5FF"/>
              </a:gs>
            </a:gsLst>
            <a:lin ang="13500000" scaled="1"/>
            <a:tileRect/>
          </a:gradFill>
        </p:grpSpPr>
        <p:sp>
          <p:nvSpPr>
            <p:cNvPr id="22" name="평행 사변형 16">
              <a:extLst>
                <a:ext uri="{FF2B5EF4-FFF2-40B4-BE49-F238E27FC236}">
                  <a16:creationId xmlns:a16="http://schemas.microsoft.com/office/drawing/2014/main" id="{9376A649-8036-5D7D-3E27-0D4F792BB3A6}"/>
                </a:ext>
              </a:extLst>
            </p:cNvPr>
            <p:cNvSpPr/>
            <p:nvPr/>
          </p:nvSpPr>
          <p:spPr>
            <a:xfrm>
              <a:off x="4115072" y="4665003"/>
              <a:ext cx="1725100" cy="465797"/>
            </a:xfrm>
            <a:prstGeom prst="parallelogram">
              <a:avLst>
                <a:gd name="adj" fmla="val 32653"/>
              </a:avLst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kumimoji="0" lang="en-US" altLang="ko-KR" sz="1050" b="1" i="0" u="none" strike="noStrike" kern="1200" cap="none" spc="0" normalizeH="0" baseline="0" noProof="0">
                  <a:ln w="3175">
                    <a:solidFill>
                      <a:srgbClr val="005696"/>
                    </a:solidFill>
                  </a:ln>
                  <a:solidFill>
                    <a:schemeClr val="bg1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Clustering Cells / Type Assignment</a:t>
              </a:r>
            </a:p>
          </p:txBody>
        </p:sp>
        <p:sp>
          <p:nvSpPr>
            <p:cNvPr id="23" name="평행 사변형 17">
              <a:extLst>
                <a:ext uri="{FF2B5EF4-FFF2-40B4-BE49-F238E27FC236}">
                  <a16:creationId xmlns:a16="http://schemas.microsoft.com/office/drawing/2014/main" id="{87F0BEBC-A1BD-0217-DCA1-140DA4CE9118}"/>
                </a:ext>
              </a:extLst>
            </p:cNvPr>
            <p:cNvSpPr/>
            <p:nvPr/>
          </p:nvSpPr>
          <p:spPr>
            <a:xfrm rot="10800000" flipV="1">
              <a:off x="4115072" y="4119880"/>
              <a:ext cx="1725100" cy="465797"/>
            </a:xfrm>
            <a:prstGeom prst="parallelogram">
              <a:avLst>
                <a:gd name="adj" fmla="val 32653"/>
              </a:avLst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1200" cap="none" spc="0" normalizeH="0" baseline="0" noProof="0">
                  <a:ln w="3175">
                    <a:solidFill>
                      <a:srgbClr val="005696"/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Dimensionality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1200" cap="none" spc="0" normalizeH="0" baseline="0" noProof="0">
                  <a:ln w="3175">
                    <a:solidFill>
                      <a:srgbClr val="005696"/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Reduction</a:t>
              </a: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E91C823-5C20-BBBC-DAC5-0170DB89C7D0}"/>
              </a:ext>
            </a:extLst>
          </p:cNvPr>
          <p:cNvSpPr/>
          <p:nvPr/>
        </p:nvSpPr>
        <p:spPr>
          <a:xfrm>
            <a:off x="8439854" y="5254402"/>
            <a:ext cx="1947624" cy="1268041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9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Domain calculation</a:t>
            </a:r>
          </a:p>
          <a:p>
            <a:endParaRPr lang="en-US" altLang="ko-KR" sz="9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9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Calculate domain-specific </a:t>
            </a:r>
          </a:p>
          <a:p>
            <a:r>
              <a:rPr lang="en-US" altLang="ko-KR" sz="9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cell type proportion and </a:t>
            </a:r>
          </a:p>
          <a:p>
            <a:r>
              <a:rPr lang="en-US" altLang="ko-KR" sz="9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CCI</a:t>
            </a:r>
            <a:endParaRPr lang="ko-KR" altLang="en-US" sz="9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화살표: 갈매기형 수장 20">
            <a:extLst>
              <a:ext uri="{FF2B5EF4-FFF2-40B4-BE49-F238E27FC236}">
                <a16:creationId xmlns:a16="http://schemas.microsoft.com/office/drawing/2014/main" id="{971D7E27-E11D-3383-546C-5E8E727DF732}"/>
              </a:ext>
            </a:extLst>
          </p:cNvPr>
          <p:cNvSpPr/>
          <p:nvPr/>
        </p:nvSpPr>
        <p:spPr>
          <a:xfrm>
            <a:off x="8439854" y="4171217"/>
            <a:ext cx="2123872" cy="1083185"/>
          </a:xfrm>
          <a:prstGeom prst="chevron">
            <a:avLst>
              <a:gd name="adj" fmla="val 15823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>
                <a:ln w="3175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Domain-specific Analysis</a:t>
            </a:r>
          </a:p>
        </p:txBody>
      </p:sp>
      <p:sp>
        <p:nvSpPr>
          <p:cNvPr id="14" name="화살표: 갈매기형 수장 11">
            <a:extLst>
              <a:ext uri="{FF2B5EF4-FFF2-40B4-BE49-F238E27FC236}">
                <a16:creationId xmlns:a16="http://schemas.microsoft.com/office/drawing/2014/main" id="{7A452114-C534-9ACD-85E8-F29947A6EFC4}"/>
              </a:ext>
            </a:extLst>
          </p:cNvPr>
          <p:cNvSpPr/>
          <p:nvPr/>
        </p:nvSpPr>
        <p:spPr>
          <a:xfrm>
            <a:off x="6114567" y="1521896"/>
            <a:ext cx="2123872" cy="1083185"/>
          </a:xfrm>
          <a:prstGeom prst="chevron">
            <a:avLst>
              <a:gd name="adj" fmla="val 15823"/>
            </a:avLst>
          </a:prstGeom>
          <a:gradFill flip="none" rotWithShape="1">
            <a:gsLst>
              <a:gs pos="0">
                <a:srgbClr val="0070C0"/>
              </a:gs>
              <a:gs pos="50000">
                <a:srgbClr val="3C9CFF"/>
              </a:gs>
              <a:gs pos="100000">
                <a:srgbClr val="5DD5FF"/>
              </a:gs>
            </a:gsLst>
            <a:lin ang="13500000" scaled="1"/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>
                <a:ln w="3175">
                  <a:solidFill>
                    <a:srgbClr val="005696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 Normalization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6E4CD6B-0911-832C-E58F-8E44DA12A3BB}"/>
              </a:ext>
            </a:extLst>
          </p:cNvPr>
          <p:cNvSpPr/>
          <p:nvPr/>
        </p:nvSpPr>
        <p:spPr>
          <a:xfrm>
            <a:off x="6115282" y="2605081"/>
            <a:ext cx="1947624" cy="126804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Calculate cell-specific </a:t>
            </a:r>
          </a:p>
          <a:p>
            <a:r>
              <a:rPr lang="en-US" altLang="ko-KR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size-factor</a:t>
            </a:r>
            <a:r>
              <a:rPr lang="ko-KR" altLang="en-US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ko-KR" altLang="en-US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division</a:t>
            </a:r>
          </a:p>
        </p:txBody>
      </p:sp>
      <p:sp>
        <p:nvSpPr>
          <p:cNvPr id="16" name="화살표: 갈매기형 수장 9">
            <a:extLst>
              <a:ext uri="{FF2B5EF4-FFF2-40B4-BE49-F238E27FC236}">
                <a16:creationId xmlns:a16="http://schemas.microsoft.com/office/drawing/2014/main" id="{2D472BB2-4BD3-1CB7-2336-C688A8E92440}"/>
              </a:ext>
            </a:extLst>
          </p:cNvPr>
          <p:cNvSpPr/>
          <p:nvPr/>
        </p:nvSpPr>
        <p:spPr>
          <a:xfrm>
            <a:off x="1463994" y="1523169"/>
            <a:ext cx="2123872" cy="1083185"/>
          </a:xfrm>
          <a:prstGeom prst="chevron">
            <a:avLst>
              <a:gd name="adj" fmla="val 15823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>
                <a:ln w="3175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Cell/Spot QC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DA2A4AA-F581-E923-E3FB-972D7056EBB6}"/>
              </a:ext>
            </a:extLst>
          </p:cNvPr>
          <p:cNvSpPr/>
          <p:nvPr/>
        </p:nvSpPr>
        <p:spPr>
          <a:xfrm>
            <a:off x="1464563" y="2606354"/>
            <a:ext cx="1947624" cy="1268041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Empty droplet / multiplet</a:t>
            </a:r>
          </a:p>
          <a:p>
            <a:r>
              <a:rPr lang="en-US" altLang="ko-KR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inference and removal</a:t>
            </a:r>
          </a:p>
          <a:p>
            <a:endParaRPr lang="en-US" altLang="ko-KR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Remove low-quality cells</a:t>
            </a:r>
          </a:p>
          <a:p>
            <a:r>
              <a:rPr lang="ko-KR" altLang="en-US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ko-KR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(Generally manual)</a:t>
            </a:r>
          </a:p>
          <a:p>
            <a:endParaRPr lang="en-US" altLang="ko-KR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Decontamination of</a:t>
            </a:r>
          </a:p>
          <a:p>
            <a:r>
              <a:rPr lang="en-US" altLang="ko-KR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ambient mRNA</a:t>
            </a:r>
            <a:endParaRPr lang="ko-KR" alt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838B089-94BD-7E04-B7A8-D2A3EFAE7E35}"/>
              </a:ext>
            </a:extLst>
          </p:cNvPr>
          <p:cNvSpPr/>
          <p:nvPr/>
        </p:nvSpPr>
        <p:spPr>
          <a:xfrm>
            <a:off x="6113290" y="5254402"/>
            <a:ext cx="1947624" cy="1268041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Previous procedures should be repeated for the integrated data</a:t>
            </a:r>
            <a:endParaRPr lang="ko-KR" alt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화살표: 갈매기형 수장 51">
            <a:extLst>
              <a:ext uri="{FF2B5EF4-FFF2-40B4-BE49-F238E27FC236}">
                <a16:creationId xmlns:a16="http://schemas.microsoft.com/office/drawing/2014/main" id="{D88F8976-50A9-2A80-1360-6DE256B8447B}"/>
              </a:ext>
            </a:extLst>
          </p:cNvPr>
          <p:cNvSpPr/>
          <p:nvPr/>
        </p:nvSpPr>
        <p:spPr>
          <a:xfrm>
            <a:off x="6113290" y="4171215"/>
            <a:ext cx="2123872" cy="1083185"/>
          </a:xfrm>
          <a:prstGeom prst="chevron">
            <a:avLst>
              <a:gd name="adj" fmla="val 15823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>
                <a:ln w="635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 Normalization / Feature Selection / Dimensionality Reduction /</a:t>
            </a:r>
          </a:p>
          <a:p>
            <a:pPr algn="ctr"/>
            <a:r>
              <a:rPr lang="en-US" altLang="ko-KR" sz="900" b="1">
                <a:ln w="635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 Cells /</a:t>
            </a:r>
          </a:p>
          <a:p>
            <a:pPr algn="ctr"/>
            <a:r>
              <a:rPr lang="en-US" altLang="ko-KR" sz="900" b="1">
                <a:ln w="635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Assignment</a:t>
            </a:r>
          </a:p>
        </p:txBody>
      </p:sp>
      <p:sp>
        <p:nvSpPr>
          <p:cNvPr id="20" name="화살표: 갈매기형 수장 11">
            <a:extLst>
              <a:ext uri="{FF2B5EF4-FFF2-40B4-BE49-F238E27FC236}">
                <a16:creationId xmlns:a16="http://schemas.microsoft.com/office/drawing/2014/main" id="{43895E0E-B1A5-35FF-FC82-243E2305709A}"/>
              </a:ext>
            </a:extLst>
          </p:cNvPr>
          <p:cNvSpPr/>
          <p:nvPr/>
        </p:nvSpPr>
        <p:spPr>
          <a:xfrm>
            <a:off x="3789280" y="1525109"/>
            <a:ext cx="2123872" cy="1083185"/>
          </a:xfrm>
          <a:prstGeom prst="chevron">
            <a:avLst>
              <a:gd name="adj" fmla="val 15823"/>
            </a:avLst>
          </a:prstGeom>
          <a:gradFill flip="none" rotWithShape="1">
            <a:gsLst>
              <a:gs pos="0">
                <a:srgbClr val="0070C0"/>
              </a:gs>
              <a:gs pos="50000">
                <a:srgbClr val="3C9CFF"/>
              </a:gs>
              <a:gs pos="100000">
                <a:srgbClr val="5DD5FF"/>
              </a:gs>
            </a:gsLst>
            <a:lin ang="13500000" scaled="1"/>
            <a:tileRect/>
          </a:gra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>
                <a:ln w="3175">
                  <a:solidFill>
                    <a:srgbClr val="005696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 Segmentation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E8D7798-0B5E-D952-0BAB-127A8DE58BF1}"/>
              </a:ext>
            </a:extLst>
          </p:cNvPr>
          <p:cNvSpPr/>
          <p:nvPr/>
        </p:nvSpPr>
        <p:spPr>
          <a:xfrm>
            <a:off x="3789995" y="2608294"/>
            <a:ext cx="1947624" cy="126804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Bin2cell: </a:t>
            </a:r>
            <a:r>
              <a:rPr lang="en-US" altLang="ko-Kore-KR" sz="900" b="0" i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2um bin to cell </a:t>
            </a:r>
          </a:p>
          <a:p>
            <a:r>
              <a:rPr lang="en-US" altLang="ko-Kore-KR" sz="900" b="0" i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        groupings based on </a:t>
            </a:r>
          </a:p>
          <a:p>
            <a:r>
              <a:rPr lang="en-US" altLang="ko-Kore-KR" sz="900">
                <a:solidFill>
                  <a:srgbClr val="1F23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</a:t>
            </a:r>
            <a:r>
              <a:rPr lang="en-US" altLang="ko-Kore-KR" sz="900" b="0" i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segmentation</a:t>
            </a:r>
            <a:endParaRPr lang="en-US" altLang="ko-KR" sz="9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720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How to Embed scRNAseq Data on xy Coordinate?</a:t>
            </a:r>
            <a:endParaRPr kumimoji="1" lang="ko-Kore-KR" alt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7907873B-ABF1-E7CE-62DC-6232A9441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endParaRPr kumimoji="1" lang="en-US" altLang="ko-Kore-KR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kumimoji="1" lang="en-US" altLang="ko-Kore-KR" sz="2400">
                <a:latin typeface="Arial" panose="020B0604020202020204" pitchFamily="34" charset="0"/>
                <a:cs typeface="Arial" panose="020B0604020202020204" pitchFamily="34" charset="0"/>
              </a:rPr>
              <a:t>Find index of </a:t>
            </a:r>
            <a:r>
              <a:rPr kumimoji="1" lang="en-US" altLang="ko-Kore-KR" sz="2400" i="1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kumimoji="1" lang="en-US" altLang="ko-Kore-KR" sz="2400">
                <a:latin typeface="Arial" panose="020B0604020202020204" pitchFamily="34" charset="0"/>
                <a:cs typeface="Arial" panose="020B0604020202020204" pitchFamily="34" charset="0"/>
              </a:rPr>
              <a:t>-NN of query (single-cell) cells from target (ST) sample</a:t>
            </a:r>
          </a:p>
          <a:p>
            <a:pPr marL="457200" indent="-457200">
              <a:buAutoNum type="arabicPeriod"/>
            </a:pPr>
            <a:endParaRPr kumimoji="1" lang="en-US" altLang="ko-Kore-KR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kumimoji="1" lang="en-US" altLang="ko-Kore-KR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kumimoji="1" lang="en-US" altLang="ko-Kore-KR" sz="2400">
                <a:latin typeface="Arial" panose="020B0604020202020204" pitchFamily="34" charset="0"/>
                <a:cs typeface="Arial" panose="020B0604020202020204" pitchFamily="34" charset="0"/>
              </a:rPr>
              <a:t>Averaging the </a:t>
            </a:r>
            <a:r>
              <a:rPr kumimoji="1" lang="en-US" altLang="ko-Kore-KR" sz="2400" i="1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kumimoji="1" lang="en-US" altLang="ko-Kore-KR" sz="2400">
                <a:latin typeface="Arial" panose="020B0604020202020204" pitchFamily="34" charset="0"/>
                <a:cs typeface="Arial" panose="020B0604020202020204" pitchFamily="34" charset="0"/>
              </a:rPr>
              <a:t>-NN’s xy coordinates</a:t>
            </a:r>
          </a:p>
          <a:p>
            <a:pPr marL="457200" indent="-457200">
              <a:buAutoNum type="arabicPeriod"/>
            </a:pPr>
            <a:endParaRPr kumimoji="1" lang="en-US" altLang="ko-Kore-KR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kumimoji="1" lang="en-US" altLang="ko-Kore-KR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kumimoji="1" lang="en-US" altLang="ko-Kore-KR" sz="2400">
                <a:latin typeface="Arial" panose="020B0604020202020204" pitchFamily="34" charset="0"/>
                <a:cs typeface="Arial" panose="020B0604020202020204" pitchFamily="34" charset="0"/>
              </a:rPr>
              <a:t>Mapping cell identities of ST dataset </a:t>
            </a:r>
            <a:r>
              <a:rPr kumimoji="1" lang="en-US" altLang="ko-Kore-KR" sz="240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 Single-cell dataset</a:t>
            </a:r>
            <a:endParaRPr kumimoji="1" lang="ko-Kore-KR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4238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Pilot Study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00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6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using Visium V2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 descr="스크린샷, 지도, 다채로움이(가) 표시된 사진&#10;&#10;자동 생성된 설명">
            <a:extLst>
              <a:ext uri="{FF2B5EF4-FFF2-40B4-BE49-F238E27FC236}">
                <a16:creationId xmlns:a16="http://schemas.microsoft.com/office/drawing/2014/main" id="{1FB9B3B1-0C7C-7D73-0096-054AA0A52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656" y="1845203"/>
            <a:ext cx="5077114" cy="44379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DD4223-186F-C2C1-C6E8-27317466DB87}"/>
              </a:ext>
            </a:extLst>
          </p:cNvPr>
          <p:cNvSpPr txBox="1"/>
          <p:nvPr/>
        </p:nvSpPr>
        <p:spPr>
          <a:xfrm>
            <a:off x="4302394" y="6118264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>
                <a:latin typeface="Arial" panose="020B0604020202020204" pitchFamily="34" charset="0"/>
                <a:cs typeface="Arial" panose="020B0604020202020204" pitchFamily="34" charset="0"/>
              </a:rPr>
              <a:t>1,073 spots</a:t>
            </a:r>
            <a:endParaRPr kumimoji="1" lang="ko-Kore-KR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C460DA0-2ED8-CF6B-01E0-3C1B45C33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4576" y="1975938"/>
            <a:ext cx="4092138" cy="44379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41725C-25BC-B5E5-244C-4E86D63F7851}"/>
              </a:ext>
            </a:extLst>
          </p:cNvPr>
          <p:cNvSpPr txBox="1"/>
          <p:nvPr/>
        </p:nvSpPr>
        <p:spPr>
          <a:xfrm>
            <a:off x="1280207" y="1654441"/>
            <a:ext cx="4284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>
                <a:latin typeface="Arial" panose="020B0604020202020204" pitchFamily="34" charset="0"/>
                <a:cs typeface="Arial" panose="020B0604020202020204" pitchFamily="34" charset="0"/>
              </a:rPr>
              <a:t>Visium V2 Dataset from Mouse Brain</a:t>
            </a:r>
            <a:endParaRPr kumimoji="1" lang="ko-Kore-KR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375341-F2CB-19CB-AF0C-AC918A966E3E}"/>
              </a:ext>
            </a:extLst>
          </p:cNvPr>
          <p:cNvSpPr txBox="1"/>
          <p:nvPr/>
        </p:nvSpPr>
        <p:spPr>
          <a:xfrm>
            <a:off x="6800819" y="1654441"/>
            <a:ext cx="433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>
                <a:latin typeface="Arial" panose="020B0604020202020204" pitchFamily="34" charset="0"/>
                <a:cs typeface="Arial" panose="020B0604020202020204" pitchFamily="34" charset="0"/>
              </a:rPr>
              <a:t>Chromium Dataset from Mouse Brain</a:t>
            </a:r>
            <a:endParaRPr kumimoji="1" lang="ko-Kore-KR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57E3FD-5E41-B93C-BF13-333C04F1CF15}"/>
              </a:ext>
            </a:extLst>
          </p:cNvPr>
          <p:cNvSpPr txBox="1"/>
          <p:nvPr/>
        </p:nvSpPr>
        <p:spPr>
          <a:xfrm>
            <a:off x="10121965" y="6118263"/>
            <a:ext cx="1149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>
                <a:latin typeface="Arial" panose="020B0604020202020204" pitchFamily="34" charset="0"/>
                <a:cs typeface="Arial" panose="020B0604020202020204" pitchFamily="34" charset="0"/>
              </a:rPr>
              <a:t>4,621 nuclei</a:t>
            </a:r>
            <a:endParaRPr kumimoji="1" lang="ko-Kore-KR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BC6344-DE0E-0E9A-BD1B-1D340AF0040D}"/>
              </a:ext>
            </a:extLst>
          </p:cNvPr>
          <p:cNvSpPr txBox="1"/>
          <p:nvPr/>
        </p:nvSpPr>
        <p:spPr>
          <a:xfrm>
            <a:off x="0" y="6581001"/>
            <a:ext cx="2284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>
                <a:latin typeface="Arial" panose="020B0604020202020204" pitchFamily="34" charset="0"/>
                <a:cs typeface="Arial" panose="020B0604020202020204" pitchFamily="34" charset="0"/>
              </a:rPr>
              <a:t>* From Different Region/Tissue</a:t>
            </a:r>
            <a:endParaRPr kumimoji="1" lang="ko-Kore-KR" altLang="en-US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0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B425AE29-06CA-88C1-AA5F-3C2334EB3365}"/>
              </a:ext>
            </a:extLst>
          </p:cNvPr>
          <p:cNvGrpSpPr/>
          <p:nvPr/>
        </p:nvGrpSpPr>
        <p:grpSpPr>
          <a:xfrm>
            <a:off x="7707575" y="1679973"/>
            <a:ext cx="4089688" cy="4685345"/>
            <a:chOff x="5673334" y="-471685"/>
            <a:chExt cx="6309020" cy="7227920"/>
          </a:xfrm>
        </p:grpSpPr>
        <p:pic>
          <p:nvPicPr>
            <p:cNvPr id="24" name="그림 23" descr="스크린샷, 도표, 다채로움이(가) 표시된 사진&#10;&#10;자동 생성된 설명">
              <a:extLst>
                <a:ext uri="{FF2B5EF4-FFF2-40B4-BE49-F238E27FC236}">
                  <a16:creationId xmlns:a16="http://schemas.microsoft.com/office/drawing/2014/main" id="{B4CA3DCF-3976-9287-9CAE-F40CB99B8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0435" r="13015" b="9396"/>
            <a:stretch/>
          </p:blipFill>
          <p:spPr>
            <a:xfrm rot="5400000">
              <a:off x="5019886" y="1018573"/>
              <a:ext cx="5949762" cy="4642866"/>
            </a:xfrm>
            <a:prstGeom prst="rect">
              <a:avLst/>
            </a:prstGeom>
          </p:spPr>
        </p:pic>
        <p:pic>
          <p:nvPicPr>
            <p:cNvPr id="25" name="그림 24" descr="스크린샷, 도표, 다채로움이(가) 표시된 사진&#10;&#10;자동 생성된 설명">
              <a:extLst>
                <a:ext uri="{FF2B5EF4-FFF2-40B4-BE49-F238E27FC236}">
                  <a16:creationId xmlns:a16="http://schemas.microsoft.com/office/drawing/2014/main" id="{9609097A-06A5-301E-C98B-5050D7E7E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8317"/>
            <a:stretch/>
          </p:blipFill>
          <p:spPr>
            <a:xfrm>
              <a:off x="10701540" y="-471685"/>
              <a:ext cx="1280814" cy="7227920"/>
            </a:xfrm>
            <a:prstGeom prst="rect">
              <a:avLst/>
            </a:prstGeom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Pilot Study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00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6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using Visium V2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FB7F5ED-BE6B-A9B8-222B-6238ABBB4685}"/>
              </a:ext>
            </a:extLst>
          </p:cNvPr>
          <p:cNvGrpSpPr/>
          <p:nvPr/>
        </p:nvGrpSpPr>
        <p:grpSpPr>
          <a:xfrm>
            <a:off x="545049" y="2243652"/>
            <a:ext cx="3848762" cy="3645461"/>
            <a:chOff x="471897" y="1637856"/>
            <a:chExt cx="5077114" cy="4808927"/>
          </a:xfrm>
        </p:grpSpPr>
        <p:pic>
          <p:nvPicPr>
            <p:cNvPr id="10" name="그림 9" descr="스크린샷, 지도, 다채로움이(가) 표시된 사진&#10;&#10;자동 생성된 설명">
              <a:extLst>
                <a:ext uri="{FF2B5EF4-FFF2-40B4-BE49-F238E27FC236}">
                  <a16:creationId xmlns:a16="http://schemas.microsoft.com/office/drawing/2014/main" id="{C28651F2-F076-9477-C3A4-F13B3874D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1897" y="1828618"/>
              <a:ext cx="5077114" cy="443795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B14F602-F03F-FF0E-3E62-A1C65111EDC0}"/>
                </a:ext>
              </a:extLst>
            </p:cNvPr>
            <p:cNvSpPr txBox="1"/>
            <p:nvPr/>
          </p:nvSpPr>
          <p:spPr>
            <a:xfrm>
              <a:off x="3716635" y="6101679"/>
              <a:ext cx="1203635" cy="34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100">
                  <a:latin typeface="Arial" panose="020B0604020202020204" pitchFamily="34" charset="0"/>
                  <a:cs typeface="Arial" panose="020B0604020202020204" pitchFamily="34" charset="0"/>
                </a:rPr>
                <a:t>1,073 spots</a:t>
              </a:r>
              <a:endParaRPr kumimoji="1" lang="ko-Kore-KR" altLang="en-US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7437515-178B-5E17-6DE0-3B72676B0B59}"/>
                </a:ext>
              </a:extLst>
            </p:cNvPr>
            <p:cNvSpPr txBox="1"/>
            <p:nvPr/>
          </p:nvSpPr>
          <p:spPr>
            <a:xfrm>
              <a:off x="655151" y="1637856"/>
              <a:ext cx="4362779" cy="4060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1400" b="1">
                  <a:latin typeface="Arial" panose="020B0604020202020204" pitchFamily="34" charset="0"/>
                  <a:cs typeface="Arial" panose="020B0604020202020204" pitchFamily="34" charset="0"/>
                </a:rPr>
                <a:t>Visium V2 Dataset from Mouse Brain</a:t>
              </a:r>
              <a:endParaRPr kumimoji="1" lang="ko-Kore-KR" altLang="en-US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01750F2-9C0E-7DE4-DABD-D49B8559B172}"/>
              </a:ext>
            </a:extLst>
          </p:cNvPr>
          <p:cNvSpPr txBox="1"/>
          <p:nvPr/>
        </p:nvSpPr>
        <p:spPr>
          <a:xfrm>
            <a:off x="7922922" y="1771105"/>
            <a:ext cx="3414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Single-nuc Dataset Embedding Result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오른쪽 화살표[R] 17">
            <a:extLst>
              <a:ext uri="{FF2B5EF4-FFF2-40B4-BE49-F238E27FC236}">
                <a16:creationId xmlns:a16="http://schemas.microsoft.com/office/drawing/2014/main" id="{35DAF034-B66D-FB0B-58B2-E9A61C95787D}"/>
              </a:ext>
            </a:extLst>
          </p:cNvPr>
          <p:cNvSpPr/>
          <p:nvPr/>
        </p:nvSpPr>
        <p:spPr>
          <a:xfrm>
            <a:off x="4935139" y="2695912"/>
            <a:ext cx="2511552" cy="364280"/>
          </a:xfrm>
          <a:prstGeom prst="rightArrow">
            <a:avLst>
              <a:gd name="adj1" fmla="val 50000"/>
              <a:gd name="adj2" fmla="val 9016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1F04FA7-E46B-A4EB-5F57-6CA3A7C8B3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894" y="3342544"/>
            <a:ext cx="1792212" cy="194366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5987FE-8219-82C2-5D45-DBDF053F084F}"/>
              </a:ext>
            </a:extLst>
          </p:cNvPr>
          <p:cNvSpPr txBox="1"/>
          <p:nvPr/>
        </p:nvSpPr>
        <p:spPr>
          <a:xfrm>
            <a:off x="4668477" y="3067431"/>
            <a:ext cx="31041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>
                <a:latin typeface="Arial" panose="020B0604020202020204" pitchFamily="34" charset="0"/>
                <a:cs typeface="Arial" panose="020B0604020202020204" pitchFamily="34" charset="0"/>
              </a:rPr>
              <a:t>Embedding via averaging 3-NN*’s xy coord</a:t>
            </a:r>
            <a:endParaRPr kumimoji="1" lang="ko-Kore-KR" altLang="en-US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F8720A-45D2-9886-F2EA-59A0E3B099E0}"/>
              </a:ext>
            </a:extLst>
          </p:cNvPr>
          <p:cNvSpPr txBox="1"/>
          <p:nvPr/>
        </p:nvSpPr>
        <p:spPr>
          <a:xfrm>
            <a:off x="7211782" y="6456450"/>
            <a:ext cx="4955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>
                <a:latin typeface="Arial" panose="020B0604020202020204" pitchFamily="34" charset="0"/>
                <a:cs typeface="Arial" panose="020B0604020202020204" pitchFamily="34" charset="0"/>
              </a:rPr>
              <a:t>* Calculated using intersection of the HVG lists</a:t>
            </a:r>
            <a:endParaRPr kumimoji="1" lang="ko-Kore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098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Pilot Study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00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6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using Visium V2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FB512CC-34FC-4674-419B-85FF26C40F15}"/>
              </a:ext>
            </a:extLst>
          </p:cNvPr>
          <p:cNvGrpSpPr/>
          <p:nvPr/>
        </p:nvGrpSpPr>
        <p:grpSpPr>
          <a:xfrm>
            <a:off x="7651135" y="2016881"/>
            <a:ext cx="4065187" cy="3148138"/>
            <a:chOff x="5772912" y="1253744"/>
            <a:chExt cx="5580888" cy="4470400"/>
          </a:xfrm>
        </p:grpSpPr>
        <p:pic>
          <p:nvPicPr>
            <p:cNvPr id="7" name="그림 6" descr="스크린샷, 다채로움, 텍스트, 도표이(가) 표시된 사진&#10;&#10;자동 생성된 설명">
              <a:extLst>
                <a:ext uri="{FF2B5EF4-FFF2-40B4-BE49-F238E27FC236}">
                  <a16:creationId xmlns:a16="http://schemas.microsoft.com/office/drawing/2014/main" id="{AE41EAC8-3D73-D9BF-7EBE-8FA6C9B41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1414" t="23" r="21480" b="10250"/>
            <a:stretch/>
          </p:blipFill>
          <p:spPr>
            <a:xfrm rot="5400000">
              <a:off x="5583936" y="1524000"/>
              <a:ext cx="4389120" cy="4011168"/>
            </a:xfrm>
            <a:prstGeom prst="rect">
              <a:avLst/>
            </a:prstGeom>
          </p:spPr>
        </p:pic>
        <p:pic>
          <p:nvPicPr>
            <p:cNvPr id="8" name="그림 7" descr="스크린샷, 다채로움, 텍스트, 도표이(가) 표시된 사진&#10;&#10;자동 생성된 설명">
              <a:extLst>
                <a:ext uri="{FF2B5EF4-FFF2-40B4-BE49-F238E27FC236}">
                  <a16:creationId xmlns:a16="http://schemas.microsoft.com/office/drawing/2014/main" id="{73E28FC6-D2ED-7804-DB15-5693ACB28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0291"/>
            <a:stretch/>
          </p:blipFill>
          <p:spPr>
            <a:xfrm>
              <a:off x="10064750" y="1253744"/>
              <a:ext cx="1289050" cy="4470400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FB7F5ED-BE6B-A9B8-222B-6238ABBB4685}"/>
              </a:ext>
            </a:extLst>
          </p:cNvPr>
          <p:cNvGrpSpPr/>
          <p:nvPr/>
        </p:nvGrpSpPr>
        <p:grpSpPr>
          <a:xfrm>
            <a:off x="545049" y="1731588"/>
            <a:ext cx="3848762" cy="3645461"/>
            <a:chOff x="471897" y="1637856"/>
            <a:chExt cx="5077114" cy="4808927"/>
          </a:xfrm>
        </p:grpSpPr>
        <p:pic>
          <p:nvPicPr>
            <p:cNvPr id="10" name="그림 9" descr="스크린샷, 지도, 다채로움이(가) 표시된 사진&#10;&#10;자동 생성된 설명">
              <a:extLst>
                <a:ext uri="{FF2B5EF4-FFF2-40B4-BE49-F238E27FC236}">
                  <a16:creationId xmlns:a16="http://schemas.microsoft.com/office/drawing/2014/main" id="{C28651F2-F076-9477-C3A4-F13B3874D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1897" y="1828618"/>
              <a:ext cx="5077114" cy="443795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B14F602-F03F-FF0E-3E62-A1C65111EDC0}"/>
                </a:ext>
              </a:extLst>
            </p:cNvPr>
            <p:cNvSpPr txBox="1"/>
            <p:nvPr/>
          </p:nvSpPr>
          <p:spPr>
            <a:xfrm>
              <a:off x="3716635" y="6101679"/>
              <a:ext cx="1203635" cy="34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100">
                  <a:latin typeface="Arial" panose="020B0604020202020204" pitchFamily="34" charset="0"/>
                  <a:cs typeface="Arial" panose="020B0604020202020204" pitchFamily="34" charset="0"/>
                </a:rPr>
                <a:t>1,073 spots</a:t>
              </a:r>
              <a:endParaRPr kumimoji="1" lang="ko-Kore-KR" altLang="en-US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7437515-178B-5E17-6DE0-3B72676B0B59}"/>
                </a:ext>
              </a:extLst>
            </p:cNvPr>
            <p:cNvSpPr txBox="1"/>
            <p:nvPr/>
          </p:nvSpPr>
          <p:spPr>
            <a:xfrm>
              <a:off x="655151" y="1637856"/>
              <a:ext cx="4362779" cy="4060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1400" b="1">
                  <a:latin typeface="Arial" panose="020B0604020202020204" pitchFamily="34" charset="0"/>
                  <a:cs typeface="Arial" panose="020B0604020202020204" pitchFamily="34" charset="0"/>
                </a:rPr>
                <a:t>Visium V2 Dataset from Mouse Brain</a:t>
              </a:r>
              <a:endParaRPr kumimoji="1" lang="ko-Kore-KR" altLang="en-US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01750F2-9C0E-7DE4-DABD-D49B8559B172}"/>
              </a:ext>
            </a:extLst>
          </p:cNvPr>
          <p:cNvSpPr txBox="1"/>
          <p:nvPr/>
        </p:nvSpPr>
        <p:spPr>
          <a:xfrm>
            <a:off x="8081418" y="1734529"/>
            <a:ext cx="3414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Single-nuc Dataset Embedding Result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오른쪽 화살표[R] 17">
            <a:extLst>
              <a:ext uri="{FF2B5EF4-FFF2-40B4-BE49-F238E27FC236}">
                <a16:creationId xmlns:a16="http://schemas.microsoft.com/office/drawing/2014/main" id="{35DAF034-B66D-FB0B-58B2-E9A61C95787D}"/>
              </a:ext>
            </a:extLst>
          </p:cNvPr>
          <p:cNvSpPr/>
          <p:nvPr/>
        </p:nvSpPr>
        <p:spPr>
          <a:xfrm>
            <a:off x="4935139" y="2183848"/>
            <a:ext cx="2511552" cy="364280"/>
          </a:xfrm>
          <a:prstGeom prst="rightArrow">
            <a:avLst>
              <a:gd name="adj1" fmla="val 50000"/>
              <a:gd name="adj2" fmla="val 9016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1F04FA7-E46B-A4EB-5F57-6CA3A7C8B3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894" y="2830480"/>
            <a:ext cx="1792212" cy="194366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4165C95-46B0-DE8A-255C-6AC99902E257}"/>
                  </a:ext>
                </a:extLst>
              </p:cNvPr>
              <p:cNvSpPr txBox="1"/>
              <p:nvPr/>
            </p:nvSpPr>
            <p:spPr>
              <a:xfrm>
                <a:off x="1306821" y="5656900"/>
                <a:ext cx="976818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b="1" i="1"/>
                  <a:t>Identity Assignment using Closest Cells</a:t>
                </a:r>
              </a:p>
              <a:p>
                <a:r>
                  <a:rPr kumimoji="1" lang="en-US" altLang="ko-Kore-KR"/>
                  <a:t>- Check identities of 3-NN of Visium data</a:t>
                </a:r>
              </a:p>
              <a:p>
                <a:r>
                  <a:rPr kumimoji="1" lang="en-US" altLang="ko-Kore-KR"/>
                  <a:t>- If </a:t>
                </a:r>
                <a14:m>
                  <m:oMath xmlns:m="http://schemas.openxmlformats.org/officeDocument/2006/math">
                    <m:r>
                      <a:rPr kumimoji="1" lang="en-US" altLang="ko-Kore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kumimoji="1" lang="en-US" altLang="ko-Kore-KR"/>
                  <a:t> 2 cells of 3-NN have “Cell Type A” </a:t>
                </a:r>
                <a:r>
                  <a:rPr kumimoji="1" lang="en-US" altLang="ko-Kore-KR">
                    <a:sym typeface="Wingdings" pitchFamily="2" charset="2"/>
                  </a:rPr>
                  <a:t> Assign single-cell from Chromium data as “Cell Type A”</a:t>
                </a:r>
                <a:endParaRPr kumimoji="1" lang="ko-Kore-KR" altLang="en-US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4165C95-46B0-DE8A-255C-6AC99902E2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6821" y="5656900"/>
                <a:ext cx="9768187" cy="923330"/>
              </a:xfrm>
              <a:prstGeom prst="rect">
                <a:avLst/>
              </a:prstGeom>
              <a:blipFill>
                <a:blip r:embed="rId6"/>
                <a:stretch>
                  <a:fillRect l="-519" t="-2740" b="-10959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755987FE-8219-82C2-5D45-DBDF053F084F}"/>
              </a:ext>
            </a:extLst>
          </p:cNvPr>
          <p:cNvSpPr txBox="1"/>
          <p:nvPr/>
        </p:nvSpPr>
        <p:spPr>
          <a:xfrm>
            <a:off x="4668477" y="2555367"/>
            <a:ext cx="30448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>
                <a:latin typeface="Arial" panose="020B0604020202020204" pitchFamily="34" charset="0"/>
                <a:cs typeface="Arial" panose="020B0604020202020204" pitchFamily="34" charset="0"/>
              </a:rPr>
              <a:t>Embedding via averaging 3-NN’s xy coord</a:t>
            </a:r>
            <a:endParaRPr kumimoji="1" lang="ko-Kore-KR" altLang="en-US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자유형 3">
            <a:extLst>
              <a:ext uri="{FF2B5EF4-FFF2-40B4-BE49-F238E27FC236}">
                <a16:creationId xmlns:a16="http://schemas.microsoft.com/office/drawing/2014/main" id="{A25B2415-BF8E-7044-8A44-75FCAB935D2F}"/>
              </a:ext>
            </a:extLst>
          </p:cNvPr>
          <p:cNvSpPr/>
          <p:nvPr/>
        </p:nvSpPr>
        <p:spPr>
          <a:xfrm>
            <a:off x="1726673" y="2838820"/>
            <a:ext cx="1990259" cy="1544323"/>
          </a:xfrm>
          <a:custGeom>
            <a:avLst/>
            <a:gdLst>
              <a:gd name="connsiteX0" fmla="*/ 1431055 w 1990259"/>
              <a:gd name="connsiteY0" fmla="*/ 331100 h 1544323"/>
              <a:gd name="connsiteX1" fmla="*/ 1150639 w 1990259"/>
              <a:gd name="connsiteY1" fmla="*/ 587132 h 1544323"/>
              <a:gd name="connsiteX2" fmla="*/ 809263 w 1990259"/>
              <a:gd name="connsiteY2" fmla="*/ 672476 h 1544323"/>
              <a:gd name="connsiteX3" fmla="*/ 528847 w 1990259"/>
              <a:gd name="connsiteY3" fmla="*/ 879740 h 1544323"/>
              <a:gd name="connsiteX4" fmla="*/ 285007 w 1990259"/>
              <a:gd name="connsiteY4" fmla="*/ 989468 h 1544323"/>
              <a:gd name="connsiteX5" fmla="*/ 114319 w 1990259"/>
              <a:gd name="connsiteY5" fmla="*/ 1160156 h 1544323"/>
              <a:gd name="connsiteX6" fmla="*/ 16783 w 1990259"/>
              <a:gd name="connsiteY6" fmla="*/ 1391804 h 1544323"/>
              <a:gd name="connsiteX7" fmla="*/ 41167 w 1990259"/>
              <a:gd name="connsiteY7" fmla="*/ 1538108 h 1544323"/>
              <a:gd name="connsiteX8" fmla="*/ 406927 w 1990259"/>
              <a:gd name="connsiteY8" fmla="*/ 1184540 h 1544323"/>
              <a:gd name="connsiteX9" fmla="*/ 858031 w 1990259"/>
              <a:gd name="connsiteY9" fmla="*/ 891932 h 1544323"/>
              <a:gd name="connsiteX10" fmla="*/ 1126255 w 1990259"/>
              <a:gd name="connsiteY10" fmla="*/ 843164 h 1544323"/>
              <a:gd name="connsiteX11" fmla="*/ 1613935 w 1990259"/>
              <a:gd name="connsiteY11" fmla="*/ 672476 h 1544323"/>
              <a:gd name="connsiteX12" fmla="*/ 1845583 w 1990259"/>
              <a:gd name="connsiteY12" fmla="*/ 392060 h 1544323"/>
              <a:gd name="connsiteX13" fmla="*/ 1979695 w 1990259"/>
              <a:gd name="connsiteY13" fmla="*/ 1916 h 1544323"/>
              <a:gd name="connsiteX14" fmla="*/ 1565167 w 1990259"/>
              <a:gd name="connsiteY14" fmla="*/ 245756 h 1544323"/>
              <a:gd name="connsiteX15" fmla="*/ 1431055 w 1990259"/>
              <a:gd name="connsiteY15" fmla="*/ 331100 h 15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90259" h="1544323">
                <a:moveTo>
                  <a:pt x="1431055" y="331100"/>
                </a:moveTo>
                <a:cubicBezTo>
                  <a:pt x="1361967" y="387996"/>
                  <a:pt x="1254271" y="530236"/>
                  <a:pt x="1150639" y="587132"/>
                </a:cubicBezTo>
                <a:cubicBezTo>
                  <a:pt x="1047007" y="644028"/>
                  <a:pt x="912895" y="623708"/>
                  <a:pt x="809263" y="672476"/>
                </a:cubicBezTo>
                <a:cubicBezTo>
                  <a:pt x="705631" y="721244"/>
                  <a:pt x="616223" y="826908"/>
                  <a:pt x="528847" y="879740"/>
                </a:cubicBezTo>
                <a:cubicBezTo>
                  <a:pt x="441471" y="932572"/>
                  <a:pt x="354095" y="942732"/>
                  <a:pt x="285007" y="989468"/>
                </a:cubicBezTo>
                <a:cubicBezTo>
                  <a:pt x="215919" y="1036204"/>
                  <a:pt x="159023" y="1093100"/>
                  <a:pt x="114319" y="1160156"/>
                </a:cubicBezTo>
                <a:cubicBezTo>
                  <a:pt x="69615" y="1227212"/>
                  <a:pt x="28975" y="1328812"/>
                  <a:pt x="16783" y="1391804"/>
                </a:cubicBezTo>
                <a:cubicBezTo>
                  <a:pt x="4591" y="1454796"/>
                  <a:pt x="-23857" y="1572652"/>
                  <a:pt x="41167" y="1538108"/>
                </a:cubicBezTo>
                <a:cubicBezTo>
                  <a:pt x="106191" y="1503564"/>
                  <a:pt x="270783" y="1292236"/>
                  <a:pt x="406927" y="1184540"/>
                </a:cubicBezTo>
                <a:cubicBezTo>
                  <a:pt x="543071" y="1076844"/>
                  <a:pt x="738143" y="948828"/>
                  <a:pt x="858031" y="891932"/>
                </a:cubicBezTo>
                <a:cubicBezTo>
                  <a:pt x="977919" y="835036"/>
                  <a:pt x="1000271" y="879740"/>
                  <a:pt x="1126255" y="843164"/>
                </a:cubicBezTo>
                <a:cubicBezTo>
                  <a:pt x="1252239" y="806588"/>
                  <a:pt x="1494047" y="747660"/>
                  <a:pt x="1613935" y="672476"/>
                </a:cubicBezTo>
                <a:cubicBezTo>
                  <a:pt x="1733823" y="597292"/>
                  <a:pt x="1784623" y="503820"/>
                  <a:pt x="1845583" y="392060"/>
                </a:cubicBezTo>
                <a:cubicBezTo>
                  <a:pt x="1906543" y="280300"/>
                  <a:pt x="2026431" y="26300"/>
                  <a:pt x="1979695" y="1916"/>
                </a:cubicBezTo>
                <a:cubicBezTo>
                  <a:pt x="1932959" y="-22468"/>
                  <a:pt x="1658639" y="192924"/>
                  <a:pt x="1565167" y="245756"/>
                </a:cubicBezTo>
                <a:cubicBezTo>
                  <a:pt x="1471695" y="298588"/>
                  <a:pt x="1500143" y="274204"/>
                  <a:pt x="1431055" y="331100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282F6B-B477-5EA5-4EA9-F4D89DA26634}"/>
              </a:ext>
            </a:extLst>
          </p:cNvPr>
          <p:cNvSpPr txBox="1"/>
          <p:nvPr/>
        </p:nvSpPr>
        <p:spPr>
          <a:xfrm rot="20279256">
            <a:off x="1845780" y="3813596"/>
            <a:ext cx="2052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 i="1"/>
              <a:t>Oligodendrocytes</a:t>
            </a:r>
            <a:endParaRPr kumimoji="1" lang="ko-Kore-KR" altLang="en-US" b="1" i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D0C470-ABF0-18E0-DCF5-7F388007AEA7}"/>
              </a:ext>
            </a:extLst>
          </p:cNvPr>
          <p:cNvSpPr txBox="1"/>
          <p:nvPr/>
        </p:nvSpPr>
        <p:spPr>
          <a:xfrm rot="19562365">
            <a:off x="8681685" y="3873096"/>
            <a:ext cx="2052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b="1" i="1"/>
              <a:t>Oligodendrocytes</a:t>
            </a:r>
            <a:endParaRPr kumimoji="1" lang="ko-Kore-KR" altLang="en-US" b="1" i="1"/>
          </a:p>
        </p:txBody>
      </p:sp>
      <p:sp>
        <p:nvSpPr>
          <p:cNvPr id="12" name="자유형 11">
            <a:extLst>
              <a:ext uri="{FF2B5EF4-FFF2-40B4-BE49-F238E27FC236}">
                <a16:creationId xmlns:a16="http://schemas.microsoft.com/office/drawing/2014/main" id="{716F1FD6-BEDC-391B-1969-63F8FEAF4FDF}"/>
              </a:ext>
            </a:extLst>
          </p:cNvPr>
          <p:cNvSpPr/>
          <p:nvPr/>
        </p:nvSpPr>
        <p:spPr>
          <a:xfrm>
            <a:off x="8600103" y="3055409"/>
            <a:ext cx="1701000" cy="1346611"/>
          </a:xfrm>
          <a:custGeom>
            <a:avLst/>
            <a:gdLst>
              <a:gd name="connsiteX0" fmla="*/ 1336377 w 1701000"/>
              <a:gd name="connsiteY0" fmla="*/ 90127 h 1346611"/>
              <a:gd name="connsiteX1" fmla="*/ 726777 w 1701000"/>
              <a:gd name="connsiteY1" fmla="*/ 468079 h 1346611"/>
              <a:gd name="connsiteX2" fmla="*/ 336633 w 1701000"/>
              <a:gd name="connsiteY2" fmla="*/ 919183 h 1346611"/>
              <a:gd name="connsiteX3" fmla="*/ 104985 w 1701000"/>
              <a:gd name="connsiteY3" fmla="*/ 1138639 h 1346611"/>
              <a:gd name="connsiteX4" fmla="*/ 31833 w 1701000"/>
              <a:gd name="connsiteY4" fmla="*/ 1345903 h 1346611"/>
              <a:gd name="connsiteX5" fmla="*/ 617049 w 1701000"/>
              <a:gd name="connsiteY5" fmla="*/ 1065487 h 1346611"/>
              <a:gd name="connsiteX6" fmla="*/ 1190073 w 1701000"/>
              <a:gd name="connsiteY6" fmla="*/ 638767 h 1346611"/>
              <a:gd name="connsiteX7" fmla="*/ 1677753 w 1701000"/>
              <a:gd name="connsiteY7" fmla="*/ 199855 h 1346611"/>
              <a:gd name="connsiteX8" fmla="*/ 1592409 w 1701000"/>
              <a:gd name="connsiteY8" fmla="*/ 4783 h 1346611"/>
              <a:gd name="connsiteX9" fmla="*/ 1336377 w 1701000"/>
              <a:gd name="connsiteY9" fmla="*/ 90127 h 1346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01000" h="1346611">
                <a:moveTo>
                  <a:pt x="1336377" y="90127"/>
                </a:moveTo>
                <a:cubicBezTo>
                  <a:pt x="1192105" y="167343"/>
                  <a:pt x="893401" y="329903"/>
                  <a:pt x="726777" y="468079"/>
                </a:cubicBezTo>
                <a:cubicBezTo>
                  <a:pt x="560153" y="606255"/>
                  <a:pt x="440265" y="807423"/>
                  <a:pt x="336633" y="919183"/>
                </a:cubicBezTo>
                <a:cubicBezTo>
                  <a:pt x="233001" y="1030943"/>
                  <a:pt x="155785" y="1067519"/>
                  <a:pt x="104985" y="1138639"/>
                </a:cubicBezTo>
                <a:cubicBezTo>
                  <a:pt x="54185" y="1209759"/>
                  <a:pt x="-53511" y="1358095"/>
                  <a:pt x="31833" y="1345903"/>
                </a:cubicBezTo>
                <a:cubicBezTo>
                  <a:pt x="117177" y="1333711"/>
                  <a:pt x="424009" y="1183343"/>
                  <a:pt x="617049" y="1065487"/>
                </a:cubicBezTo>
                <a:cubicBezTo>
                  <a:pt x="810089" y="947631"/>
                  <a:pt x="1013289" y="783039"/>
                  <a:pt x="1190073" y="638767"/>
                </a:cubicBezTo>
                <a:cubicBezTo>
                  <a:pt x="1366857" y="494495"/>
                  <a:pt x="1610697" y="305519"/>
                  <a:pt x="1677753" y="199855"/>
                </a:cubicBezTo>
                <a:cubicBezTo>
                  <a:pt x="1744809" y="94191"/>
                  <a:pt x="1651337" y="21039"/>
                  <a:pt x="1592409" y="4783"/>
                </a:cubicBezTo>
                <a:cubicBezTo>
                  <a:pt x="1533481" y="-11473"/>
                  <a:pt x="1480649" y="12911"/>
                  <a:pt x="1336377" y="90127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26194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Pilot Study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00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6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using Visium V2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967E4E-44F6-A7DC-71DC-815940786997}"/>
              </a:ext>
            </a:extLst>
          </p:cNvPr>
          <p:cNvGrpSpPr/>
          <p:nvPr/>
        </p:nvGrpSpPr>
        <p:grpSpPr>
          <a:xfrm>
            <a:off x="870147" y="2161883"/>
            <a:ext cx="5172901" cy="4005967"/>
            <a:chOff x="5772912" y="1253744"/>
            <a:chExt cx="5580888" cy="4470400"/>
          </a:xfrm>
        </p:grpSpPr>
        <p:pic>
          <p:nvPicPr>
            <p:cNvPr id="11" name="그림 10" descr="스크린샷, 다채로움, 텍스트, 도표이(가) 표시된 사진&#10;&#10;자동 생성된 설명">
              <a:extLst>
                <a:ext uri="{FF2B5EF4-FFF2-40B4-BE49-F238E27FC236}">
                  <a16:creationId xmlns:a16="http://schemas.microsoft.com/office/drawing/2014/main" id="{E6909DEA-EC88-EDF4-F771-367E3DEDA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1414" t="23" r="21480" b="10250"/>
            <a:stretch/>
          </p:blipFill>
          <p:spPr>
            <a:xfrm rot="5400000">
              <a:off x="5583936" y="1524000"/>
              <a:ext cx="4389120" cy="4011168"/>
            </a:xfrm>
            <a:prstGeom prst="rect">
              <a:avLst/>
            </a:prstGeom>
          </p:spPr>
        </p:pic>
        <p:pic>
          <p:nvPicPr>
            <p:cNvPr id="13" name="그림 12" descr="스크린샷, 다채로움, 텍스트, 도표이(가) 표시된 사진&#10;&#10;자동 생성된 설명">
              <a:extLst>
                <a:ext uri="{FF2B5EF4-FFF2-40B4-BE49-F238E27FC236}">
                  <a16:creationId xmlns:a16="http://schemas.microsoft.com/office/drawing/2014/main" id="{B4BAF91A-D996-F608-CBF9-441DB3DDA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0291"/>
            <a:stretch/>
          </p:blipFill>
          <p:spPr>
            <a:xfrm>
              <a:off x="10064750" y="1253744"/>
              <a:ext cx="1289050" cy="44704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002DE0C-E838-8FE7-DBC4-5858CECC3054}"/>
              </a:ext>
            </a:extLst>
          </p:cNvPr>
          <p:cNvSpPr txBox="1"/>
          <p:nvPr/>
        </p:nvSpPr>
        <p:spPr>
          <a:xfrm>
            <a:off x="1218499" y="1712313"/>
            <a:ext cx="47147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Single-nuc Dataset Embedding Result_Mapped_Ident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174DF5F-CF73-5B20-EF02-D466A1336228}"/>
              </a:ext>
            </a:extLst>
          </p:cNvPr>
          <p:cNvGrpSpPr/>
          <p:nvPr/>
        </p:nvGrpSpPr>
        <p:grpSpPr>
          <a:xfrm>
            <a:off x="6959371" y="1431468"/>
            <a:ext cx="4524258" cy="5183210"/>
            <a:chOff x="5673334" y="-471685"/>
            <a:chExt cx="6309020" cy="7227920"/>
          </a:xfrm>
        </p:grpSpPr>
        <p:pic>
          <p:nvPicPr>
            <p:cNvPr id="26" name="그림 25" descr="스크린샷, 도표, 다채로움이(가) 표시된 사진&#10;&#10;자동 생성된 설명">
              <a:extLst>
                <a:ext uri="{FF2B5EF4-FFF2-40B4-BE49-F238E27FC236}">
                  <a16:creationId xmlns:a16="http://schemas.microsoft.com/office/drawing/2014/main" id="{20CABAF0-F631-2206-BDCC-B062A8F8A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0435" r="13015" b="9396"/>
            <a:stretch/>
          </p:blipFill>
          <p:spPr>
            <a:xfrm rot="5400000">
              <a:off x="5019886" y="1018573"/>
              <a:ext cx="5949762" cy="4642866"/>
            </a:xfrm>
            <a:prstGeom prst="rect">
              <a:avLst/>
            </a:prstGeom>
          </p:spPr>
        </p:pic>
        <p:pic>
          <p:nvPicPr>
            <p:cNvPr id="27" name="그림 26" descr="스크린샷, 도표, 다채로움이(가) 표시된 사진&#10;&#10;자동 생성된 설명">
              <a:extLst>
                <a:ext uri="{FF2B5EF4-FFF2-40B4-BE49-F238E27FC236}">
                  <a16:creationId xmlns:a16="http://schemas.microsoft.com/office/drawing/2014/main" id="{93D79987-F67A-1A5F-E0D7-C9FBC59E2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88317"/>
            <a:stretch/>
          </p:blipFill>
          <p:spPr>
            <a:xfrm>
              <a:off x="10701540" y="-471685"/>
              <a:ext cx="1280814" cy="7227920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DD6E0B2-E73B-82C3-5106-B84628FCEC21}"/>
              </a:ext>
            </a:extLst>
          </p:cNvPr>
          <p:cNvSpPr txBox="1"/>
          <p:nvPr/>
        </p:nvSpPr>
        <p:spPr>
          <a:xfrm>
            <a:off x="6722389" y="1713138"/>
            <a:ext cx="4716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Single-nuc Dataset Embedding Result_Original_Ident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13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76416123-1D56-DCDD-2A1A-D7E2EF40065D}"/>
              </a:ext>
            </a:extLst>
          </p:cNvPr>
          <p:cNvGrpSpPr/>
          <p:nvPr/>
        </p:nvGrpSpPr>
        <p:grpSpPr>
          <a:xfrm>
            <a:off x="2135655" y="4423736"/>
            <a:ext cx="2527707" cy="2199656"/>
            <a:chOff x="5673334" y="365125"/>
            <a:chExt cx="6837093" cy="5949762"/>
          </a:xfrm>
        </p:grpSpPr>
        <p:pic>
          <p:nvPicPr>
            <p:cNvPr id="15" name="그림 14" descr="스크린샷, 도표, 다채로움이(가) 표시된 사진&#10;&#10;자동 생성된 설명">
              <a:extLst>
                <a:ext uri="{FF2B5EF4-FFF2-40B4-BE49-F238E27FC236}">
                  <a16:creationId xmlns:a16="http://schemas.microsoft.com/office/drawing/2014/main" id="{67AB7E40-5A60-3927-BBEC-F31C17879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0435" r="13015" b="9396"/>
            <a:stretch/>
          </p:blipFill>
          <p:spPr>
            <a:xfrm rot="5400000">
              <a:off x="5019886" y="1018573"/>
              <a:ext cx="5949762" cy="4642866"/>
            </a:xfrm>
            <a:prstGeom prst="rect">
              <a:avLst/>
            </a:prstGeom>
          </p:spPr>
        </p:pic>
        <p:pic>
          <p:nvPicPr>
            <p:cNvPr id="16" name="그림 15" descr="스크린샷, 도표, 다채로움이(가) 표시된 사진&#10;&#10;자동 생성된 설명">
              <a:extLst>
                <a:ext uri="{FF2B5EF4-FFF2-40B4-BE49-F238E27FC236}">
                  <a16:creationId xmlns:a16="http://schemas.microsoft.com/office/drawing/2014/main" id="{86C11DDB-09CF-11D0-581C-F96E1DB4D9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8317" t="33700" r="258" b="30896"/>
            <a:stretch/>
          </p:blipFill>
          <p:spPr>
            <a:xfrm>
              <a:off x="10678141" y="1881088"/>
              <a:ext cx="1832286" cy="3743159"/>
            </a:xfrm>
            <a:prstGeom prst="rect">
              <a:avLst/>
            </a:prstGeom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A3092238-AE6E-BA47-2332-C956B0CA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  <a:t>Pilot Study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00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br>
              <a:rPr kumimoji="1" lang="en-US" altLang="ko-Kore-KR" sz="2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ore-KR" sz="16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using Visium V2</a:t>
            </a:r>
            <a:endParaRPr kumimoji="1" lang="ko-Kore-KR" altLang="en-US" sz="16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3F64CC1-EE50-A74A-68FB-0E220EB27B68}"/>
              </a:ext>
            </a:extLst>
          </p:cNvPr>
          <p:cNvGrpSpPr/>
          <p:nvPr/>
        </p:nvGrpSpPr>
        <p:grpSpPr>
          <a:xfrm>
            <a:off x="1969158" y="1735867"/>
            <a:ext cx="2814700" cy="2612688"/>
            <a:chOff x="5772912" y="989954"/>
            <a:chExt cx="5582273" cy="5359650"/>
          </a:xfrm>
        </p:grpSpPr>
        <p:pic>
          <p:nvPicPr>
            <p:cNvPr id="10" name="그림 9" descr="스크린샷, 다채로움, 텍스트, 도표이(가) 표시된 사진&#10;&#10;자동 생성된 설명">
              <a:extLst>
                <a:ext uri="{FF2B5EF4-FFF2-40B4-BE49-F238E27FC236}">
                  <a16:creationId xmlns:a16="http://schemas.microsoft.com/office/drawing/2014/main" id="{91B7717C-AB6A-F24F-112A-4DF46B5D2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1414" t="23" r="21480" b="10250"/>
            <a:stretch/>
          </p:blipFill>
          <p:spPr>
            <a:xfrm rot="5400000">
              <a:off x="5583936" y="1524000"/>
              <a:ext cx="4389120" cy="4011168"/>
            </a:xfrm>
            <a:prstGeom prst="rect">
              <a:avLst/>
            </a:prstGeom>
          </p:spPr>
        </p:pic>
        <p:pic>
          <p:nvPicPr>
            <p:cNvPr id="12" name="그림 11" descr="스크린샷, 다채로움, 텍스트, 도표이(가) 표시된 사진&#10;&#10;자동 생성된 설명">
              <a:extLst>
                <a:ext uri="{FF2B5EF4-FFF2-40B4-BE49-F238E27FC236}">
                  <a16:creationId xmlns:a16="http://schemas.microsoft.com/office/drawing/2014/main" id="{266B3C48-78AB-81E7-29C5-25D45FCD6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80291"/>
            <a:stretch/>
          </p:blipFill>
          <p:spPr>
            <a:xfrm>
              <a:off x="9809718" y="989954"/>
              <a:ext cx="1545467" cy="5359650"/>
            </a:xfrm>
            <a:prstGeom prst="rect">
              <a:avLst/>
            </a:prstGeom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5DC4C7DC-19ED-A267-AF0A-9563863A43E4}"/>
              </a:ext>
            </a:extLst>
          </p:cNvPr>
          <p:cNvSpPr txBox="1"/>
          <p:nvPr/>
        </p:nvSpPr>
        <p:spPr>
          <a:xfrm>
            <a:off x="6896907" y="276860"/>
            <a:ext cx="4179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ST Cell Type </a:t>
            </a:r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 Single-cell Type Matching Prop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AFB2630-9D92-BDA1-C909-F35288D4407F}"/>
              </a:ext>
            </a:extLst>
          </p:cNvPr>
          <p:cNvSpPr txBox="1"/>
          <p:nvPr/>
        </p:nvSpPr>
        <p:spPr>
          <a:xfrm>
            <a:off x="6896906" y="3506529"/>
            <a:ext cx="4179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Single-cell Type </a:t>
            </a:r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 ST Cell Type Matching Prop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0EBE9458-0DBB-FA48-1063-0D91D29B4493}"/>
              </a:ext>
            </a:extLst>
          </p:cNvPr>
          <p:cNvGrpSpPr/>
          <p:nvPr/>
        </p:nvGrpSpPr>
        <p:grpSpPr>
          <a:xfrm>
            <a:off x="6927156" y="3782623"/>
            <a:ext cx="4175350" cy="2693328"/>
            <a:chOff x="7066405" y="483036"/>
            <a:chExt cx="4175350" cy="2693328"/>
          </a:xfrm>
        </p:grpSpPr>
        <p:pic>
          <p:nvPicPr>
            <p:cNvPr id="5" name="그림 4" descr="다채로움, 스크린샷, 직사각형, 사각형이(가) 표시된 사진&#10;&#10;자동 생성된 설명">
              <a:extLst>
                <a:ext uri="{FF2B5EF4-FFF2-40B4-BE49-F238E27FC236}">
                  <a16:creationId xmlns:a16="http://schemas.microsoft.com/office/drawing/2014/main" id="{63CA0E7E-086E-3320-37BD-AA8F71502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-1" r="7554" b="2395"/>
            <a:stretch/>
          </p:blipFill>
          <p:spPr>
            <a:xfrm>
              <a:off x="7066405" y="541666"/>
              <a:ext cx="3333683" cy="2330948"/>
            </a:xfrm>
            <a:prstGeom prst="rect">
              <a:avLst/>
            </a:prstGeom>
          </p:spPr>
        </p:pic>
        <p:pic>
          <p:nvPicPr>
            <p:cNvPr id="43" name="그림 42" descr="다채로움, 스크린샷, 직사각형, 사각형이(가) 표시된 사진&#10;&#10;자동 생성된 설명">
              <a:extLst>
                <a:ext uri="{FF2B5EF4-FFF2-40B4-BE49-F238E27FC236}">
                  <a16:creationId xmlns:a16="http://schemas.microsoft.com/office/drawing/2014/main" id="{C8054D1A-CA38-5C38-CF7C-83DF9ED81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2542" t="35088" r="1558" b="34118"/>
            <a:stretch/>
          </p:blipFill>
          <p:spPr>
            <a:xfrm>
              <a:off x="10462497" y="483036"/>
              <a:ext cx="779258" cy="2693328"/>
            </a:xfrm>
            <a:prstGeom prst="rect">
              <a:avLst/>
            </a:prstGeom>
          </p:spPr>
        </p:pic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DAC26C90-C522-1839-5B4C-091DC93F6927}"/>
              </a:ext>
            </a:extLst>
          </p:cNvPr>
          <p:cNvGrpSpPr/>
          <p:nvPr/>
        </p:nvGrpSpPr>
        <p:grpSpPr>
          <a:xfrm>
            <a:off x="6880431" y="585206"/>
            <a:ext cx="4404459" cy="2348175"/>
            <a:chOff x="6995009" y="3867171"/>
            <a:chExt cx="4404459" cy="2348175"/>
          </a:xfrm>
        </p:grpSpPr>
        <p:pic>
          <p:nvPicPr>
            <p:cNvPr id="7" name="그림 6" descr="다채로움, 직사각형, 스크린샷, 사각형이(가) 표시된 사진&#10;&#10;자동 생성된 설명">
              <a:extLst>
                <a:ext uri="{FF2B5EF4-FFF2-40B4-BE49-F238E27FC236}">
                  <a16:creationId xmlns:a16="http://schemas.microsoft.com/office/drawing/2014/main" id="{3EDDD0C6-735E-579A-CC41-14BCF1025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r="7077" b="3481"/>
            <a:stretch/>
          </p:blipFill>
          <p:spPr>
            <a:xfrm>
              <a:off x="6995009" y="3872935"/>
              <a:ext cx="3405080" cy="2342411"/>
            </a:xfrm>
            <a:prstGeom prst="rect">
              <a:avLst/>
            </a:prstGeom>
          </p:spPr>
        </p:pic>
        <p:pic>
          <p:nvPicPr>
            <p:cNvPr id="44" name="그림 43" descr="다채로움, 직사각형, 스크린샷, 사각형이(가) 표시된 사진&#10;&#10;자동 생성된 설명">
              <a:extLst>
                <a:ext uri="{FF2B5EF4-FFF2-40B4-BE49-F238E27FC236}">
                  <a16:creationId xmlns:a16="http://schemas.microsoft.com/office/drawing/2014/main" id="{B78BAF23-5112-2259-6077-9B4736147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92715" t="35376" r="349" b="38582"/>
            <a:stretch/>
          </p:blipFill>
          <p:spPr>
            <a:xfrm>
              <a:off x="10462497" y="3867171"/>
              <a:ext cx="936971" cy="2329768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93E45DB-7843-3C18-7681-F1590A767161}"/>
              </a:ext>
            </a:extLst>
          </p:cNvPr>
          <p:cNvSpPr txBox="1"/>
          <p:nvPr/>
        </p:nvSpPr>
        <p:spPr>
          <a:xfrm rot="18900000">
            <a:off x="6907889" y="2960597"/>
            <a:ext cx="4539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Astro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3A17C7-ECC8-5BD6-74B4-890CBD4F26A3}"/>
              </a:ext>
            </a:extLst>
          </p:cNvPr>
          <p:cNvSpPr txBox="1"/>
          <p:nvPr/>
        </p:nvSpPr>
        <p:spPr>
          <a:xfrm rot="18900000">
            <a:off x="7132163" y="3031739"/>
            <a:ext cx="57579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L2_3 IT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AB1B8C-6913-9740-2B10-3EB63FDC8E27}"/>
              </a:ext>
            </a:extLst>
          </p:cNvPr>
          <p:cNvSpPr txBox="1"/>
          <p:nvPr/>
        </p:nvSpPr>
        <p:spPr>
          <a:xfrm rot="18900000">
            <a:off x="7669517" y="2937330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L4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7D67A-4A4F-26F8-8E26-98B3B3C9D6A9}"/>
              </a:ext>
            </a:extLst>
          </p:cNvPr>
          <p:cNvSpPr txBox="1"/>
          <p:nvPr/>
        </p:nvSpPr>
        <p:spPr>
          <a:xfrm rot="18900000">
            <a:off x="7886031" y="2973115"/>
            <a:ext cx="447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L5 IT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F2CEDE-D30E-FB21-1712-BFEC7ABC4347}"/>
              </a:ext>
            </a:extLst>
          </p:cNvPr>
          <p:cNvSpPr txBox="1"/>
          <p:nvPr/>
        </p:nvSpPr>
        <p:spPr>
          <a:xfrm rot="18900000">
            <a:off x="8479457" y="3003072"/>
            <a:ext cx="4988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L6 CT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6B58574-87B9-5C9A-03B2-C4810409F991}"/>
              </a:ext>
            </a:extLst>
          </p:cNvPr>
          <p:cNvSpPr txBox="1"/>
          <p:nvPr/>
        </p:nvSpPr>
        <p:spPr>
          <a:xfrm rot="18900000">
            <a:off x="8156885" y="2980338"/>
            <a:ext cx="4924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L5 PT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5231ED-6C09-4432-A426-EC787327465C}"/>
              </a:ext>
            </a:extLst>
          </p:cNvPr>
          <p:cNvSpPr txBox="1"/>
          <p:nvPr/>
        </p:nvSpPr>
        <p:spPr>
          <a:xfrm rot="18900000">
            <a:off x="8846753" y="2982370"/>
            <a:ext cx="447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L6 IT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C9B5935-7846-6606-121E-05BBAE6F8487}"/>
              </a:ext>
            </a:extLst>
          </p:cNvPr>
          <p:cNvSpPr txBox="1"/>
          <p:nvPr/>
        </p:nvSpPr>
        <p:spPr>
          <a:xfrm rot="18900000">
            <a:off x="9230098" y="2937611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L6b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99988C0-E8DB-206F-CB9A-4FC38E1C4C31}"/>
              </a:ext>
            </a:extLst>
          </p:cNvPr>
          <p:cNvSpPr txBox="1"/>
          <p:nvPr/>
        </p:nvSpPr>
        <p:spPr>
          <a:xfrm rot="18900000">
            <a:off x="9456411" y="2975381"/>
            <a:ext cx="4539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Oligo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1E5FD3B-BAEA-6F11-AC07-5D6B8ED8EABC}"/>
              </a:ext>
            </a:extLst>
          </p:cNvPr>
          <p:cNvSpPr txBox="1"/>
          <p:nvPr/>
        </p:nvSpPr>
        <p:spPr>
          <a:xfrm rot="18900000">
            <a:off x="9753904" y="2989653"/>
            <a:ext cx="5052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VLMC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BA6726-C49B-F87A-DE99-BC418857A266}"/>
              </a:ext>
            </a:extLst>
          </p:cNvPr>
          <p:cNvSpPr txBox="1"/>
          <p:nvPr/>
        </p:nvSpPr>
        <p:spPr>
          <a:xfrm rot="18900000">
            <a:off x="9002397" y="6171867"/>
            <a:ext cx="4347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OPC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141BC36-3130-0CBE-AA34-25BC7E343335}"/>
              </a:ext>
            </a:extLst>
          </p:cNvPr>
          <p:cNvSpPr txBox="1"/>
          <p:nvPr/>
        </p:nvSpPr>
        <p:spPr>
          <a:xfrm rot="18900000">
            <a:off x="7010053" y="6197634"/>
            <a:ext cx="5629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Neuron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DBFB0C-BDCC-09FB-4007-F6636DABE0C4}"/>
              </a:ext>
            </a:extLst>
          </p:cNvPr>
          <p:cNvSpPr txBox="1"/>
          <p:nvPr/>
        </p:nvSpPr>
        <p:spPr>
          <a:xfrm rot="18900000">
            <a:off x="7537178" y="6244294"/>
            <a:ext cx="6655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Astrocyte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ABE0345-9D96-D78E-5C3C-81DBFBEAC655}"/>
              </a:ext>
            </a:extLst>
          </p:cNvPr>
          <p:cNvSpPr txBox="1"/>
          <p:nvPr/>
        </p:nvSpPr>
        <p:spPr>
          <a:xfrm rot="18900000">
            <a:off x="8335829" y="6171867"/>
            <a:ext cx="4539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Oligo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097F3B9-A572-7B90-C798-91111D3FC5B9}"/>
              </a:ext>
            </a:extLst>
          </p:cNvPr>
          <p:cNvSpPr txBox="1"/>
          <p:nvPr/>
        </p:nvSpPr>
        <p:spPr>
          <a:xfrm rot="18900000">
            <a:off x="9461366" y="6221625"/>
            <a:ext cx="6014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>
                <a:latin typeface="Arial" panose="020B0604020202020204" pitchFamily="34" charset="0"/>
                <a:cs typeface="Arial" panose="020B0604020202020204" pitchFamily="34" charset="0"/>
              </a:rPr>
              <a:t>Pericyte</a:t>
            </a:r>
            <a:endParaRPr kumimoji="1" lang="ko-Kore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ECA964-9C0E-D2AA-48C0-72FC58A04522}"/>
              </a:ext>
            </a:extLst>
          </p:cNvPr>
          <p:cNvSpPr txBox="1"/>
          <p:nvPr/>
        </p:nvSpPr>
        <p:spPr>
          <a:xfrm>
            <a:off x="1011935" y="4043661"/>
            <a:ext cx="4672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Single-nuc Dataset Embedding Result_Mapped_Ident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AAB10A1-97FE-E257-5719-BB516184B9EA}"/>
              </a:ext>
            </a:extLst>
          </p:cNvPr>
          <p:cNvSpPr txBox="1"/>
          <p:nvPr/>
        </p:nvSpPr>
        <p:spPr>
          <a:xfrm>
            <a:off x="1011934" y="1616134"/>
            <a:ext cx="4672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400" b="1">
                <a:latin typeface="Arial" panose="020B0604020202020204" pitchFamily="34" charset="0"/>
                <a:cs typeface="Arial" panose="020B0604020202020204" pitchFamily="34" charset="0"/>
              </a:rPr>
              <a:t>Single-nuc Dataset Embedding Result_Original_Ident</a:t>
            </a:r>
            <a:endParaRPr kumimoji="1" lang="ko-Kore-KR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170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897</Words>
  <Application>Microsoft Macintosh PowerPoint</Application>
  <PresentationFormat>와이드스크린</PresentationFormat>
  <Paragraphs>241</Paragraphs>
  <Slides>17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Cambria Math</vt:lpstr>
      <vt:lpstr>Wingdings</vt:lpstr>
      <vt:lpstr>Office 테마</vt:lpstr>
      <vt:lpstr>Spatial Embedding of scRNA-seq Data using Reference SRT Coordinates</vt:lpstr>
      <vt:lpstr>SRT and Single-cell Dataset Analysis Plan</vt:lpstr>
      <vt:lpstr>SRT and Single-cell Dataset Analysis Plan</vt:lpstr>
      <vt:lpstr>How to Embed scRNAseq Data on xy Coordinate?</vt:lpstr>
      <vt:lpstr>Pilot Study    : using Visium V2</vt:lpstr>
      <vt:lpstr>Pilot Study    : using Visium V2</vt:lpstr>
      <vt:lpstr>Pilot Study    : using Visium V2</vt:lpstr>
      <vt:lpstr>Pilot Study    : using Visium V2</vt:lpstr>
      <vt:lpstr>Pilot Study    : using Visium V2</vt:lpstr>
      <vt:lpstr>Application on Visium HD Dataset</vt:lpstr>
      <vt:lpstr>Application on Visium HD Dataset</vt:lpstr>
      <vt:lpstr>Application on Visium HD Dataset</vt:lpstr>
      <vt:lpstr>Application on Visium HD Dataset</vt:lpstr>
      <vt:lpstr>Application on Visium HD Dataset</vt:lpstr>
      <vt:lpstr>Application on Visium HD Dataset</vt:lpstr>
      <vt:lpstr>Problems</vt:lpstr>
      <vt:lpstr>Suggestions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차 동곤</dc:creator>
  <cp:lastModifiedBy>차 동곤</cp:lastModifiedBy>
  <cp:revision>109</cp:revision>
  <dcterms:created xsi:type="dcterms:W3CDTF">2024-08-21T07:13:26Z</dcterms:created>
  <dcterms:modified xsi:type="dcterms:W3CDTF">2024-08-22T02:06:24Z</dcterms:modified>
</cp:coreProperties>
</file>

<file path=docProps/thumbnail.jpeg>
</file>